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3" r:id="rId5"/>
    <p:sldId id="264" r:id="rId6"/>
    <p:sldId id="265" r:id="rId7"/>
    <p:sldId id="266" r:id="rId8"/>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106" autoAdjust="0"/>
  </p:normalViewPr>
  <p:slideViewPr>
    <p:cSldViewPr snapToGrid="0">
      <p:cViewPr varScale="1">
        <p:scale>
          <a:sx n="76" d="100"/>
          <a:sy n="76" d="100"/>
        </p:scale>
        <p:origin x="234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356125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1969951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3551796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40201578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171440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3911780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1793593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1129636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3859190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38305339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F6D4C73-6562-42F6-B005-233180AD096B}" type="datetimeFigureOut">
              <a:rPr kumimoji="1" lang="ja-JP" altLang="en-US" smtClean="0"/>
              <a:t>2026/7/16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2578618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6F6D4C73-6562-42F6-B005-233180AD096B}" type="datetimeFigureOut">
              <a:rPr kumimoji="1" lang="ja-JP" altLang="en-US" smtClean="0"/>
              <a:t>2026/7/16</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6CB8B2B-4D3C-4BE2-8714-8C26A6E27CBD}" type="slidenum">
              <a:rPr kumimoji="1" lang="ja-JP" altLang="en-US" smtClean="0"/>
              <a:t>‹#›</a:t>
            </a:fld>
            <a:endParaRPr kumimoji="1" lang="ja-JP" altLang="en-US"/>
          </a:p>
        </p:txBody>
      </p:sp>
    </p:spTree>
    <p:extLst>
      <p:ext uri="{BB962C8B-B14F-4D97-AF65-F5344CB8AC3E}">
        <p14:creationId xmlns:p14="http://schemas.microsoft.com/office/powerpoint/2010/main" val="14089185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62D1AD0-4B51-9AB6-548B-2AEF7F552A9B}"/>
              </a:ext>
            </a:extLst>
          </p:cNvPr>
          <p:cNvSpPr txBox="1"/>
          <p:nvPr/>
        </p:nvSpPr>
        <p:spPr>
          <a:xfrm>
            <a:off x="65965" y="166048"/>
            <a:ext cx="1949573" cy="215444"/>
          </a:xfrm>
          <a:prstGeom prst="rect">
            <a:avLst/>
          </a:prstGeom>
          <a:noFill/>
        </p:spPr>
        <p:txBody>
          <a:bodyPr wrap="none" rtlCol="0">
            <a:spAutoFit/>
          </a:bodyPr>
          <a:lstStyle/>
          <a:p>
            <a:r>
              <a:rPr kumimoji="1" lang="ja-JP" altLang="en-US" sz="800" dirty="0">
                <a:latin typeface="+mn-ea"/>
              </a:rPr>
              <a:t>他病院からの検査依頼（</a:t>
            </a:r>
            <a:r>
              <a:rPr kumimoji="1" lang="en-US" altLang="ja-JP" sz="800" dirty="0">
                <a:latin typeface="+mn-ea"/>
              </a:rPr>
              <a:t>PSMA-PET</a:t>
            </a:r>
            <a:r>
              <a:rPr kumimoji="1" lang="ja-JP" altLang="en-US" sz="800" dirty="0">
                <a:latin typeface="+mn-ea"/>
              </a:rPr>
              <a:t>）</a:t>
            </a:r>
          </a:p>
        </p:txBody>
      </p:sp>
      <p:sp>
        <p:nvSpPr>
          <p:cNvPr id="5" name="テキスト ボックス 4">
            <a:extLst>
              <a:ext uri="{FF2B5EF4-FFF2-40B4-BE49-F238E27FC236}">
                <a16:creationId xmlns:a16="http://schemas.microsoft.com/office/drawing/2014/main" id="{33303149-DBCE-BFB4-0A0C-7AE002E60781}"/>
              </a:ext>
            </a:extLst>
          </p:cNvPr>
          <p:cNvSpPr txBox="1"/>
          <p:nvPr/>
        </p:nvSpPr>
        <p:spPr>
          <a:xfrm>
            <a:off x="6276726" y="150382"/>
            <a:ext cx="407484" cy="215444"/>
          </a:xfrm>
          <a:prstGeom prst="rect">
            <a:avLst/>
          </a:prstGeom>
          <a:noFill/>
        </p:spPr>
        <p:txBody>
          <a:bodyPr wrap="none" rtlCol="0">
            <a:spAutoFit/>
          </a:bodyPr>
          <a:lstStyle/>
          <a:p>
            <a:r>
              <a:rPr kumimoji="1" lang="en-US" altLang="ja-JP" sz="800" dirty="0">
                <a:latin typeface="+mn-ea"/>
              </a:rPr>
              <a:t>1 / 7</a:t>
            </a:r>
            <a:endParaRPr kumimoji="1" lang="ja-JP" altLang="en-US" sz="800" dirty="0">
              <a:latin typeface="+mn-ea"/>
            </a:endParaRPr>
          </a:p>
        </p:txBody>
      </p:sp>
      <p:sp>
        <p:nvSpPr>
          <p:cNvPr id="6" name="テキスト ボックス 5">
            <a:extLst>
              <a:ext uri="{FF2B5EF4-FFF2-40B4-BE49-F238E27FC236}">
                <a16:creationId xmlns:a16="http://schemas.microsoft.com/office/drawing/2014/main" id="{B5121C60-DFD1-900B-F986-6588F3BC2B0B}"/>
              </a:ext>
            </a:extLst>
          </p:cNvPr>
          <p:cNvSpPr txBox="1"/>
          <p:nvPr/>
        </p:nvSpPr>
        <p:spPr>
          <a:xfrm>
            <a:off x="5063253" y="382501"/>
            <a:ext cx="1620957" cy="215444"/>
          </a:xfrm>
          <a:prstGeom prst="rect">
            <a:avLst/>
          </a:prstGeom>
          <a:noFill/>
        </p:spPr>
        <p:txBody>
          <a:bodyPr wrap="none" rtlCol="0">
            <a:spAutoFit/>
          </a:bodyPr>
          <a:lstStyle/>
          <a:p>
            <a:r>
              <a:rPr kumimoji="1" lang="ja-JP" altLang="en-US" sz="800" dirty="0">
                <a:latin typeface="+mn-ea"/>
              </a:rPr>
              <a:t>令和　　　年　　　月　　　日</a:t>
            </a:r>
          </a:p>
        </p:txBody>
      </p:sp>
      <p:sp>
        <p:nvSpPr>
          <p:cNvPr id="7" name="テキスト ボックス 6">
            <a:extLst>
              <a:ext uri="{FF2B5EF4-FFF2-40B4-BE49-F238E27FC236}">
                <a16:creationId xmlns:a16="http://schemas.microsoft.com/office/drawing/2014/main" id="{61FB3CF9-F9C6-C134-78FD-4AAF209F0159}"/>
              </a:ext>
            </a:extLst>
          </p:cNvPr>
          <p:cNvSpPr txBox="1"/>
          <p:nvPr/>
        </p:nvSpPr>
        <p:spPr>
          <a:xfrm>
            <a:off x="1781273" y="718834"/>
            <a:ext cx="3295454" cy="461665"/>
          </a:xfrm>
          <a:prstGeom prst="rect">
            <a:avLst/>
          </a:prstGeom>
          <a:noFill/>
        </p:spPr>
        <p:txBody>
          <a:bodyPr wrap="none" rtlCol="0" anchor="ctr">
            <a:spAutoFit/>
          </a:bodyPr>
          <a:lstStyle/>
          <a:p>
            <a:pPr algn="ctr"/>
            <a:r>
              <a:rPr kumimoji="1" lang="en-US" altLang="ja-JP" sz="1200" b="1" dirty="0"/>
              <a:t>PSMA-PET</a:t>
            </a:r>
            <a:r>
              <a:rPr kumimoji="1" lang="ja-JP" altLang="en-US" sz="1200" b="1" dirty="0"/>
              <a:t>検査申込書（診療情報提供書）</a:t>
            </a:r>
            <a:endParaRPr kumimoji="1" lang="en-US" altLang="ja-JP" sz="1200" b="1" dirty="0"/>
          </a:p>
          <a:p>
            <a:pPr algn="ctr"/>
            <a:r>
              <a:rPr kumimoji="1" lang="en-US" altLang="ja-JP" sz="1200" b="1" dirty="0"/>
              <a:t>FAX</a:t>
            </a:r>
            <a:r>
              <a:rPr kumimoji="1" lang="ja-JP" altLang="en-US" sz="1200" b="1" dirty="0"/>
              <a:t>送信先：</a:t>
            </a:r>
            <a:r>
              <a:rPr kumimoji="1" lang="en-US" altLang="ja-JP" sz="1200" b="1" dirty="0"/>
              <a:t>0836-22-2474</a:t>
            </a:r>
            <a:r>
              <a:rPr kumimoji="1" lang="ja-JP" altLang="en-US" sz="1200" b="1" dirty="0"/>
              <a:t>　患者支援センター</a:t>
            </a:r>
          </a:p>
        </p:txBody>
      </p:sp>
      <p:sp>
        <p:nvSpPr>
          <p:cNvPr id="8" name="テキスト ボックス 7">
            <a:extLst>
              <a:ext uri="{FF2B5EF4-FFF2-40B4-BE49-F238E27FC236}">
                <a16:creationId xmlns:a16="http://schemas.microsoft.com/office/drawing/2014/main" id="{0045FBDD-1062-9D55-9DA0-64D659CB5B39}"/>
              </a:ext>
            </a:extLst>
          </p:cNvPr>
          <p:cNvSpPr txBox="1"/>
          <p:nvPr/>
        </p:nvSpPr>
        <p:spPr>
          <a:xfrm>
            <a:off x="348916" y="1523521"/>
            <a:ext cx="2608406" cy="577081"/>
          </a:xfrm>
          <a:prstGeom prst="rect">
            <a:avLst/>
          </a:prstGeom>
          <a:noFill/>
        </p:spPr>
        <p:txBody>
          <a:bodyPr wrap="none" rtlCol="0">
            <a:spAutoFit/>
          </a:bodyPr>
          <a:lstStyle/>
          <a:p>
            <a:r>
              <a:rPr kumimoji="1" lang="ja-JP" altLang="en-US" sz="1050" dirty="0"/>
              <a:t>山口大学医学部附属病院　泌尿器科　宛</a:t>
            </a:r>
            <a:endParaRPr kumimoji="1" lang="en-US" altLang="ja-JP" sz="1050" dirty="0"/>
          </a:p>
          <a:p>
            <a:endParaRPr kumimoji="1" lang="en-US" altLang="ja-JP" sz="1050" dirty="0"/>
          </a:p>
          <a:p>
            <a:r>
              <a:rPr kumimoji="1" lang="en-US" altLang="ja-JP" sz="1050" dirty="0"/>
              <a:t>【</a:t>
            </a:r>
            <a:r>
              <a:rPr kumimoji="1" lang="ja-JP" altLang="en-US" sz="1050" dirty="0"/>
              <a:t>問い合わせ先</a:t>
            </a:r>
            <a:r>
              <a:rPr kumimoji="1" lang="en-US" altLang="ja-JP" sz="1050" dirty="0"/>
              <a:t>】TEL</a:t>
            </a:r>
            <a:r>
              <a:rPr kumimoji="1" lang="ja-JP" altLang="en-US" sz="1050" dirty="0"/>
              <a:t>：</a:t>
            </a:r>
            <a:r>
              <a:rPr kumimoji="1" lang="en-US" altLang="ja-JP" sz="1050" dirty="0"/>
              <a:t>0836-22-2167</a:t>
            </a:r>
          </a:p>
        </p:txBody>
      </p:sp>
      <p:sp>
        <p:nvSpPr>
          <p:cNvPr id="9" name="テキスト ボックス 8">
            <a:extLst>
              <a:ext uri="{FF2B5EF4-FFF2-40B4-BE49-F238E27FC236}">
                <a16:creationId xmlns:a16="http://schemas.microsoft.com/office/drawing/2014/main" id="{E81A2A45-A505-CA07-45A5-01250AF7E67D}"/>
              </a:ext>
            </a:extLst>
          </p:cNvPr>
          <p:cNvSpPr txBox="1"/>
          <p:nvPr/>
        </p:nvSpPr>
        <p:spPr>
          <a:xfrm>
            <a:off x="3321691" y="1335009"/>
            <a:ext cx="3295455" cy="954107"/>
          </a:xfrm>
          <a:prstGeom prst="rect">
            <a:avLst/>
          </a:prstGeom>
          <a:noFill/>
          <a:ln w="6350">
            <a:solidFill>
              <a:schemeClr val="tx1"/>
            </a:solidFill>
          </a:ln>
        </p:spPr>
        <p:txBody>
          <a:bodyPr wrap="square" rtlCol="0">
            <a:spAutoFit/>
          </a:bodyPr>
          <a:lstStyle/>
          <a:p>
            <a:r>
              <a:rPr kumimoji="1" lang="ja-JP" altLang="en-US" sz="800" dirty="0"/>
              <a:t>医療機関名：　　　　　　　　　　　　</a:t>
            </a:r>
            <a:endParaRPr kumimoji="1" lang="en-US" altLang="ja-JP" sz="800" dirty="0"/>
          </a:p>
          <a:p>
            <a:endParaRPr kumimoji="1" lang="en-US" altLang="ja-JP" sz="800" dirty="0"/>
          </a:p>
          <a:p>
            <a:r>
              <a:rPr kumimoji="1" lang="ja-JP" altLang="en-US" sz="800" dirty="0"/>
              <a:t>医　師　名：　　　　　　　　　　　　　　　　　</a:t>
            </a:r>
            <a:endParaRPr kumimoji="1" lang="en-US" altLang="ja-JP" sz="800" dirty="0"/>
          </a:p>
          <a:p>
            <a:endParaRPr kumimoji="1" lang="en-US" altLang="ja-JP" sz="800" dirty="0"/>
          </a:p>
          <a:p>
            <a:r>
              <a:rPr kumimoji="1" lang="ja-JP" altLang="en-US" sz="800" dirty="0"/>
              <a:t>　住　所　：</a:t>
            </a:r>
            <a:endParaRPr kumimoji="1" lang="en-US" altLang="ja-JP" sz="800" dirty="0"/>
          </a:p>
          <a:p>
            <a:endParaRPr kumimoji="1" lang="en-US" altLang="ja-JP" sz="800" dirty="0"/>
          </a:p>
          <a:p>
            <a:r>
              <a:rPr kumimoji="1" lang="ja-JP" altLang="en-US" sz="800" dirty="0"/>
              <a:t>　電　話　：　　　　　　　　　　　</a:t>
            </a:r>
            <a:r>
              <a:rPr kumimoji="1" lang="en-US" altLang="ja-JP" sz="800" dirty="0"/>
              <a:t>FAX</a:t>
            </a:r>
            <a:r>
              <a:rPr kumimoji="1" lang="ja-JP" altLang="en-US" sz="800" dirty="0"/>
              <a:t>：</a:t>
            </a:r>
          </a:p>
        </p:txBody>
      </p:sp>
      <p:graphicFrame>
        <p:nvGraphicFramePr>
          <p:cNvPr id="10" name="表 9">
            <a:extLst>
              <a:ext uri="{FF2B5EF4-FFF2-40B4-BE49-F238E27FC236}">
                <a16:creationId xmlns:a16="http://schemas.microsoft.com/office/drawing/2014/main" id="{06C853B1-7DFC-FE0F-6444-F5326680BF67}"/>
              </a:ext>
            </a:extLst>
          </p:cNvPr>
          <p:cNvGraphicFramePr>
            <a:graphicFrameLocks noGrp="1"/>
          </p:cNvGraphicFramePr>
          <p:nvPr>
            <p:extLst>
              <p:ext uri="{D42A27DB-BD31-4B8C-83A1-F6EECF244321}">
                <p14:modId xmlns:p14="http://schemas.microsoft.com/office/powerpoint/2010/main" val="3917838804"/>
              </p:ext>
            </p:extLst>
          </p:nvPr>
        </p:nvGraphicFramePr>
        <p:xfrm>
          <a:off x="348916" y="2452324"/>
          <a:ext cx="6268452" cy="6992421"/>
        </p:xfrm>
        <a:graphic>
          <a:graphicData uri="http://schemas.openxmlformats.org/drawingml/2006/table">
            <a:tbl>
              <a:tblPr firstRow="1" bandRow="1">
                <a:tableStyleId>{5940675A-B579-460E-94D1-54222C63F5DA}</a:tableStyleId>
              </a:tblPr>
              <a:tblGrid>
                <a:gridCol w="818147">
                  <a:extLst>
                    <a:ext uri="{9D8B030D-6E8A-4147-A177-3AD203B41FA5}">
                      <a16:colId xmlns:a16="http://schemas.microsoft.com/office/drawing/2014/main" val="3142777613"/>
                    </a:ext>
                  </a:extLst>
                </a:gridCol>
                <a:gridCol w="1323588">
                  <a:extLst>
                    <a:ext uri="{9D8B030D-6E8A-4147-A177-3AD203B41FA5}">
                      <a16:colId xmlns:a16="http://schemas.microsoft.com/office/drawing/2014/main" val="2437060138"/>
                    </a:ext>
                  </a:extLst>
                </a:gridCol>
                <a:gridCol w="981678">
                  <a:extLst>
                    <a:ext uri="{9D8B030D-6E8A-4147-A177-3AD203B41FA5}">
                      <a16:colId xmlns:a16="http://schemas.microsoft.com/office/drawing/2014/main" val="2988364913"/>
                    </a:ext>
                  </a:extLst>
                </a:gridCol>
                <a:gridCol w="1069789">
                  <a:extLst>
                    <a:ext uri="{9D8B030D-6E8A-4147-A177-3AD203B41FA5}">
                      <a16:colId xmlns:a16="http://schemas.microsoft.com/office/drawing/2014/main" val="1119956511"/>
                    </a:ext>
                  </a:extLst>
                </a:gridCol>
                <a:gridCol w="2075250">
                  <a:extLst>
                    <a:ext uri="{9D8B030D-6E8A-4147-A177-3AD203B41FA5}">
                      <a16:colId xmlns:a16="http://schemas.microsoft.com/office/drawing/2014/main" val="466862512"/>
                    </a:ext>
                  </a:extLst>
                </a:gridCol>
              </a:tblGrid>
              <a:tr h="219741">
                <a:tc>
                  <a:txBody>
                    <a:bodyPr/>
                    <a:lstStyle/>
                    <a:p>
                      <a:pPr algn="ctr"/>
                      <a:r>
                        <a:rPr kumimoji="1" lang="ja-JP" altLang="en-US" sz="900" b="1" dirty="0"/>
                        <a:t>フリガナ</a:t>
                      </a:r>
                    </a:p>
                  </a:txBody>
                  <a:tcPr anchor="ctr"/>
                </a:tc>
                <a:tc gridSpan="2">
                  <a:txBody>
                    <a:bodyPr/>
                    <a:lstStyle/>
                    <a:p>
                      <a:pPr algn="ctr"/>
                      <a:endParaRPr kumimoji="1" lang="ja-JP" altLang="en-US" sz="900"/>
                    </a:p>
                  </a:txBody>
                  <a:tcPr anchor="ctr"/>
                </a:tc>
                <a:tc hMerge="1">
                  <a:txBody>
                    <a:bodyPr/>
                    <a:lstStyle/>
                    <a:p>
                      <a:pPr algn="ctr"/>
                      <a:endParaRPr kumimoji="1" lang="ja-JP" altLang="en-US" sz="900"/>
                    </a:p>
                  </a:txBody>
                  <a:tcPr anchor="ctr"/>
                </a:tc>
                <a:tc>
                  <a:txBody>
                    <a:bodyPr/>
                    <a:lstStyle/>
                    <a:p>
                      <a:pPr algn="ctr"/>
                      <a:r>
                        <a:rPr kumimoji="1" lang="ja-JP" altLang="en-US" sz="900" b="1" dirty="0"/>
                        <a:t>生年月日</a:t>
                      </a:r>
                    </a:p>
                  </a:txBody>
                  <a:tcPr anchor="ctr"/>
                </a:tc>
                <a:tc>
                  <a:txBody>
                    <a:bodyPr/>
                    <a:lstStyle/>
                    <a:p>
                      <a:pPr algn="ctr"/>
                      <a:endParaRPr kumimoji="1" lang="ja-JP" altLang="en-US" sz="900"/>
                    </a:p>
                  </a:txBody>
                  <a:tcPr anchor="ctr"/>
                </a:tc>
                <a:extLst>
                  <a:ext uri="{0D108BD9-81ED-4DB2-BD59-A6C34878D82A}">
                    <a16:rowId xmlns:a16="http://schemas.microsoft.com/office/drawing/2014/main" val="3321889129"/>
                  </a:ext>
                </a:extLst>
              </a:tr>
              <a:tr h="219741">
                <a:tc rowSpan="2">
                  <a:txBody>
                    <a:bodyPr/>
                    <a:lstStyle/>
                    <a:p>
                      <a:pPr algn="ctr"/>
                      <a:r>
                        <a:rPr kumimoji="1" lang="ja-JP" altLang="en-US" sz="900" b="1" dirty="0"/>
                        <a:t>氏名</a:t>
                      </a:r>
                      <a:endParaRPr kumimoji="1" lang="en-US" altLang="ja-JP" sz="900" b="1" dirty="0"/>
                    </a:p>
                  </a:txBody>
                  <a:tcPr anchor="ctr"/>
                </a:tc>
                <a:tc rowSpan="2" gridSpan="2">
                  <a:txBody>
                    <a:bodyPr/>
                    <a:lstStyle/>
                    <a:p>
                      <a:pPr algn="l"/>
                      <a:endParaRPr kumimoji="1" lang="ja-JP" altLang="en-US" sz="900" dirty="0"/>
                    </a:p>
                  </a:txBody>
                  <a:tcPr anchor="ctr"/>
                </a:tc>
                <a:tc rowSpan="2" hMerge="1">
                  <a:txBody>
                    <a:bodyPr/>
                    <a:lstStyle/>
                    <a:p>
                      <a:pPr algn="l"/>
                      <a:endParaRPr kumimoji="1" lang="ja-JP" altLang="en-US" sz="900" dirty="0"/>
                    </a:p>
                  </a:txBody>
                  <a:tcPr anchor="ctr"/>
                </a:tc>
                <a:tc>
                  <a:txBody>
                    <a:bodyPr/>
                    <a:lstStyle/>
                    <a:p>
                      <a:pPr algn="ctr"/>
                      <a:r>
                        <a:rPr kumimoji="1" lang="en-US" altLang="ja-JP" sz="900" b="1" dirty="0"/>
                        <a:t>TEL</a:t>
                      </a:r>
                      <a:endParaRPr kumimoji="1" lang="ja-JP" altLang="en-US" sz="900" b="1" dirty="0"/>
                    </a:p>
                  </a:txBody>
                  <a:tcPr anchor="ctr"/>
                </a:tc>
                <a:tc>
                  <a:txBody>
                    <a:bodyPr/>
                    <a:lstStyle/>
                    <a:p>
                      <a:pPr algn="ctr"/>
                      <a:endParaRPr kumimoji="1" lang="ja-JP" altLang="en-US" sz="900" dirty="0"/>
                    </a:p>
                  </a:txBody>
                  <a:tcPr anchor="ctr"/>
                </a:tc>
                <a:extLst>
                  <a:ext uri="{0D108BD9-81ED-4DB2-BD59-A6C34878D82A}">
                    <a16:rowId xmlns:a16="http://schemas.microsoft.com/office/drawing/2014/main" val="4165146917"/>
                  </a:ext>
                </a:extLst>
              </a:tr>
              <a:tr h="219741">
                <a:tc vMerge="1">
                  <a:txBody>
                    <a:bodyPr/>
                    <a:lstStyle/>
                    <a:p>
                      <a:endParaRPr dirty="0"/>
                    </a:p>
                  </a:txBody>
                  <a:tcPr anchor="ctr"/>
                </a:tc>
                <a:tc gridSpan="2" vMerge="1">
                  <a:txBody>
                    <a:bodyPr/>
                    <a:lstStyle/>
                    <a:p>
                      <a:endParaRPr dirty="0"/>
                    </a:p>
                  </a:txBody>
                  <a:tcPr anchor="ctr"/>
                </a:tc>
                <a:tc hMerge="1" vMerge="1">
                  <a:txBody>
                    <a:bodyPr/>
                    <a:lstStyle/>
                    <a:p>
                      <a:endParaRPr kumimoji="1" lang="ja-JP" altLang="en-US"/>
                    </a:p>
                  </a:txBody>
                  <a:tcPr/>
                </a:tc>
                <a:tc>
                  <a:txBody>
                    <a:bodyPr/>
                    <a:lstStyle/>
                    <a:p>
                      <a:pPr algn="ctr"/>
                      <a:r>
                        <a:rPr kumimoji="1" lang="ja-JP" altLang="en-US" sz="900" b="1" dirty="0"/>
                        <a:t>山口大学受診歴</a:t>
                      </a:r>
                    </a:p>
                  </a:txBody>
                  <a:tcPr anchor="ctr"/>
                </a:tc>
                <a:tc>
                  <a:txBody>
                    <a:bodyPr/>
                    <a:lstStyle/>
                    <a:p>
                      <a:pPr algn="ctr"/>
                      <a:r>
                        <a:rPr kumimoji="1" lang="ja-JP" altLang="en-US" sz="900" dirty="0"/>
                        <a:t>有（</a:t>
                      </a:r>
                      <a:r>
                        <a:rPr kumimoji="1" lang="en-US" altLang="ja-JP" sz="900" dirty="0"/>
                        <a:t>ID:</a:t>
                      </a:r>
                      <a:r>
                        <a:rPr kumimoji="1" lang="ja-JP" altLang="en-US" sz="900" dirty="0"/>
                        <a:t>　　　　　　　　　　）・無</a:t>
                      </a:r>
                    </a:p>
                  </a:txBody>
                  <a:tcPr anchor="ctr"/>
                </a:tc>
                <a:extLst>
                  <a:ext uri="{0D108BD9-81ED-4DB2-BD59-A6C34878D82A}">
                    <a16:rowId xmlns:a16="http://schemas.microsoft.com/office/drawing/2014/main" val="77572251"/>
                  </a:ext>
                </a:extLst>
              </a:tr>
              <a:tr h="219741">
                <a:tc rowSpan="3">
                  <a:txBody>
                    <a:bodyPr/>
                    <a:lstStyle/>
                    <a:p>
                      <a:pPr algn="ctr"/>
                      <a:r>
                        <a:rPr kumimoji="1" lang="ja-JP" altLang="en-US" sz="900" b="1" dirty="0"/>
                        <a:t>住所</a:t>
                      </a:r>
                    </a:p>
                  </a:txBody>
                  <a:tcPr anchor="ctr"/>
                </a:tc>
                <a:tc rowSpan="3" gridSpan="2">
                  <a:txBody>
                    <a:bodyPr/>
                    <a:lstStyle/>
                    <a:p>
                      <a:pPr algn="ctr"/>
                      <a:endParaRPr kumimoji="1" lang="ja-JP" altLang="en-US" sz="900" dirty="0"/>
                    </a:p>
                  </a:txBody>
                  <a:tcPr anchor="ctr"/>
                </a:tc>
                <a:tc rowSpan="3" hMerge="1">
                  <a:txBody>
                    <a:bodyPr/>
                    <a:lstStyle/>
                    <a:p>
                      <a:pPr algn="ctr"/>
                      <a:endParaRPr kumimoji="1" lang="ja-JP" altLang="en-US" sz="900" dirty="0"/>
                    </a:p>
                  </a:txBody>
                  <a:tcPr anchor="ctr"/>
                </a:tc>
                <a:tc rowSpan="3">
                  <a:txBody>
                    <a:bodyPr/>
                    <a:lstStyle/>
                    <a:p>
                      <a:pPr algn="ctr"/>
                      <a:r>
                        <a:rPr kumimoji="1" lang="ja-JP" altLang="en-US" sz="900" b="1" dirty="0"/>
                        <a:t>検査希望日</a:t>
                      </a:r>
                    </a:p>
                  </a:txBody>
                  <a:tcPr anchor="ctr"/>
                </a:tc>
                <a:tc>
                  <a:txBody>
                    <a:bodyPr/>
                    <a:lstStyle/>
                    <a:p>
                      <a:pPr algn="l"/>
                      <a:r>
                        <a:rPr kumimoji="1" lang="ja-JP" altLang="en-US" sz="900" dirty="0"/>
                        <a:t>①　　　　　月　　　　　日</a:t>
                      </a:r>
                    </a:p>
                  </a:txBody>
                  <a:tcPr anchor="ctr"/>
                </a:tc>
                <a:extLst>
                  <a:ext uri="{0D108BD9-81ED-4DB2-BD59-A6C34878D82A}">
                    <a16:rowId xmlns:a16="http://schemas.microsoft.com/office/drawing/2014/main" val="3824117408"/>
                  </a:ext>
                </a:extLst>
              </a:tr>
              <a:tr h="219741">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algn="l"/>
                      <a:r>
                        <a:rPr kumimoji="1" lang="ja-JP" altLang="en-US" sz="900" dirty="0"/>
                        <a:t>②　　　　　月　　　　　日</a:t>
                      </a:r>
                    </a:p>
                  </a:txBody>
                  <a:tcPr anchor="ctr"/>
                </a:tc>
                <a:extLst>
                  <a:ext uri="{0D108BD9-81ED-4DB2-BD59-A6C34878D82A}">
                    <a16:rowId xmlns:a16="http://schemas.microsoft.com/office/drawing/2014/main" val="3025713403"/>
                  </a:ext>
                </a:extLst>
              </a:tr>
              <a:tr h="219741">
                <a:tc vMerge="1">
                  <a:txBody>
                    <a:bodyPr/>
                    <a:lstStyle/>
                    <a:p>
                      <a:endParaRPr kumimoji="1" lang="ja-JP" altLang="en-US"/>
                    </a:p>
                  </a:txBody>
                  <a:tcPr/>
                </a:tc>
                <a:tc gridSpan="2" vMerge="1">
                  <a:txBody>
                    <a:bodyPr/>
                    <a:lstStyle/>
                    <a:p>
                      <a:endParaRPr kumimoji="1" lang="ja-JP" altLang="en-US"/>
                    </a:p>
                  </a:txBody>
                  <a:tcPr/>
                </a:tc>
                <a:tc hMerge="1" vMerge="1">
                  <a:txBody>
                    <a:bodyPr/>
                    <a:lstStyle/>
                    <a:p>
                      <a:endParaRPr kumimoji="1" lang="ja-JP" altLang="en-US"/>
                    </a:p>
                  </a:txBody>
                  <a:tcPr/>
                </a:tc>
                <a:tc vMerge="1">
                  <a:txBody>
                    <a:bodyPr/>
                    <a:lstStyle/>
                    <a:p>
                      <a:endParaRPr kumimoji="1" lang="ja-JP" altLang="en-US"/>
                    </a:p>
                  </a:txBody>
                  <a:tcPr/>
                </a:tc>
                <a:tc>
                  <a:txBody>
                    <a:bodyPr/>
                    <a:lstStyle/>
                    <a:p>
                      <a:pPr algn="l"/>
                      <a:r>
                        <a:rPr kumimoji="1" lang="ja-JP" altLang="en-US" sz="900" dirty="0"/>
                        <a:t>③　　　　　月　　　　　日</a:t>
                      </a:r>
                    </a:p>
                  </a:txBody>
                  <a:tcPr anchor="ctr"/>
                </a:tc>
                <a:extLst>
                  <a:ext uri="{0D108BD9-81ED-4DB2-BD59-A6C34878D82A}">
                    <a16:rowId xmlns:a16="http://schemas.microsoft.com/office/drawing/2014/main" val="1415999331"/>
                  </a:ext>
                </a:extLst>
              </a:tr>
              <a:tr h="1406342">
                <a:tc rowSpan="3">
                  <a:txBody>
                    <a:bodyPr/>
                    <a:lstStyle/>
                    <a:p>
                      <a:pPr algn="ctr"/>
                      <a:r>
                        <a:rPr kumimoji="1" lang="ja-JP" altLang="en-US" sz="900" b="1" dirty="0"/>
                        <a:t>患　者</a:t>
                      </a:r>
                      <a:endParaRPr kumimoji="1" lang="en-US" altLang="ja-JP" sz="900" b="1" dirty="0"/>
                    </a:p>
                    <a:p>
                      <a:pPr algn="ctr"/>
                      <a:r>
                        <a:rPr kumimoji="1" lang="ja-JP" altLang="en-US" sz="900" b="1" dirty="0"/>
                        <a:t>情　報</a:t>
                      </a:r>
                    </a:p>
                  </a:txBody>
                  <a:tcPr anchor="ctr"/>
                </a:tc>
                <a:tc gridSpan="4">
                  <a:txBody>
                    <a:bodyPr/>
                    <a:lstStyle/>
                    <a:p>
                      <a:pPr algn="l"/>
                      <a:r>
                        <a:rPr kumimoji="1" lang="ja-JP" altLang="en-US" sz="900" dirty="0"/>
                        <a:t>以下の□内に☑チェックを記入してください（すべてを満たす必要があります）</a:t>
                      </a:r>
                      <a:endParaRPr kumimoji="1" lang="en-US" altLang="ja-JP" sz="900" dirty="0"/>
                    </a:p>
                    <a:p>
                      <a:pPr algn="l"/>
                      <a:r>
                        <a:rPr kumimoji="1" lang="ja-JP" altLang="en-US" sz="900" dirty="0"/>
                        <a:t>□　　去勢抵抗性前立腺癌の診断を受けている</a:t>
                      </a:r>
                      <a:endParaRPr kumimoji="1" lang="en-US" altLang="ja-JP" sz="900" dirty="0"/>
                    </a:p>
                    <a:p>
                      <a:pPr algn="l"/>
                      <a:r>
                        <a:rPr kumimoji="1" lang="ja-JP" altLang="en-US" sz="900" dirty="0"/>
                        <a:t>□　　遠隔転移が確認されている</a:t>
                      </a:r>
                      <a:endParaRPr kumimoji="1" lang="en-US" altLang="ja-JP" sz="900" dirty="0"/>
                    </a:p>
                    <a:p>
                      <a:pPr algn="l"/>
                      <a:r>
                        <a:rPr kumimoji="1" lang="ja-JP" altLang="en-US" sz="900" dirty="0"/>
                        <a:t>□　　プルヴィクト静注（</a:t>
                      </a:r>
                      <a:r>
                        <a:rPr kumimoji="1" lang="en-US" altLang="ja-JP" sz="900" dirty="0"/>
                        <a:t>177Lu-PSMA-617</a:t>
                      </a:r>
                      <a:r>
                        <a:rPr kumimoji="1" lang="ja-JP" altLang="en-US" sz="900" dirty="0"/>
                        <a:t>）を用いた放射線リガンド療法を考慮している</a:t>
                      </a:r>
                      <a:endParaRPr kumimoji="1" lang="en-US" altLang="ja-JP" sz="900" dirty="0"/>
                    </a:p>
                    <a:p>
                      <a:pPr algn="l"/>
                      <a:r>
                        <a:rPr kumimoji="1" lang="ja-JP" altLang="en-US" sz="900" dirty="0"/>
                        <a:t>□　　以下のいずれかの薬剤治療歴がある（</a:t>
                      </a:r>
                      <a:r>
                        <a:rPr kumimoji="1" lang="en-US" altLang="ja-JP" sz="900" dirty="0"/>
                        <a:t>1</a:t>
                      </a:r>
                      <a:r>
                        <a:rPr kumimoji="1" lang="ja-JP" altLang="en-US" sz="900" dirty="0"/>
                        <a:t>剤以上）</a:t>
                      </a:r>
                      <a:endParaRPr kumimoji="1" lang="en-US" altLang="ja-JP" sz="900" dirty="0"/>
                    </a:p>
                    <a:p>
                      <a:pPr algn="l"/>
                      <a:r>
                        <a:rPr kumimoji="1" lang="ja-JP" altLang="en-US" sz="900" dirty="0"/>
                        <a:t>　　　□　　アビラテロン（商品名：ザイティガ）</a:t>
                      </a:r>
                      <a:endParaRPr kumimoji="1" lang="en-US" altLang="ja-JP" sz="900" dirty="0"/>
                    </a:p>
                    <a:p>
                      <a:pPr algn="l"/>
                      <a:r>
                        <a:rPr kumimoji="1" lang="ja-JP" altLang="en-US" sz="900" dirty="0"/>
                        <a:t>　　　□　　エンザルタミド（商品名：イクスタンジ）</a:t>
                      </a:r>
                      <a:endParaRPr kumimoji="1" lang="en-US" altLang="ja-JP" sz="900" dirty="0"/>
                    </a:p>
                    <a:p>
                      <a:pPr algn="l"/>
                      <a:r>
                        <a:rPr kumimoji="1" lang="ja-JP" altLang="en-US" sz="900" dirty="0"/>
                        <a:t>　　　□　　アパルタミド（商品名：アーリーダ）</a:t>
                      </a:r>
                      <a:endParaRPr kumimoji="1" lang="en-US" altLang="ja-JP" sz="900" dirty="0"/>
                    </a:p>
                    <a:p>
                      <a:pPr algn="l"/>
                      <a:r>
                        <a:rPr kumimoji="1" lang="ja-JP" altLang="en-US" sz="900" dirty="0"/>
                        <a:t>　　　□　　ダロルタミド（商品名：ニュベクオ）</a:t>
                      </a:r>
                      <a:endParaRPr kumimoji="1" lang="en-US" altLang="ja-JP" sz="900" dirty="0"/>
                    </a:p>
                  </a:txBody>
                  <a:tcPr anchor="ctr"/>
                </a:tc>
                <a:tc hMerge="1">
                  <a:txBody>
                    <a:bodyPr/>
                    <a:lstStyle/>
                    <a:p>
                      <a:endParaRPr kumimoji="1" lang="ja-JP" altLang="en-US"/>
                    </a:p>
                  </a:txBody>
                  <a:tcPr/>
                </a:tc>
                <a:tc hMerge="1">
                  <a:txBody>
                    <a:bodyPr/>
                    <a:lstStyle/>
                    <a:p>
                      <a:pPr algn="ctr"/>
                      <a:endParaRPr kumimoji="1" lang="ja-JP" altLang="en-US" sz="900" dirty="0"/>
                    </a:p>
                  </a:txBody>
                  <a:tcPr anchor="ctr"/>
                </a:tc>
                <a:tc hMerge="1">
                  <a:txBody>
                    <a:bodyPr/>
                    <a:lstStyle/>
                    <a:p>
                      <a:pPr algn="ctr"/>
                      <a:endParaRPr kumimoji="1" lang="ja-JP" altLang="en-US" sz="900" dirty="0"/>
                    </a:p>
                  </a:txBody>
                  <a:tcPr anchor="ctr"/>
                </a:tc>
                <a:extLst>
                  <a:ext uri="{0D108BD9-81ED-4DB2-BD59-A6C34878D82A}">
                    <a16:rowId xmlns:a16="http://schemas.microsoft.com/office/drawing/2014/main" val="2671982253"/>
                  </a:ext>
                </a:extLst>
              </a:tr>
              <a:tr h="443744">
                <a:tc vMerge="1">
                  <a:txBody>
                    <a:bodyPr/>
                    <a:lstStyle/>
                    <a:p>
                      <a:pPr algn="ctr"/>
                      <a:endParaRPr kumimoji="1" lang="ja-JP" altLang="en-US" sz="900" b="1" dirty="0"/>
                    </a:p>
                  </a:txBody>
                  <a:tcPr anchor="ctr"/>
                </a:tc>
                <a:tc gridSpan="4">
                  <a:txBody>
                    <a:bodyPr/>
                    <a:lstStyle/>
                    <a:p>
                      <a:pPr algn="l"/>
                      <a:r>
                        <a:rPr kumimoji="1" lang="en-US" altLang="ja-JP" sz="900" dirty="0"/>
                        <a:t>【</a:t>
                      </a:r>
                      <a:r>
                        <a:rPr kumimoji="1" lang="ja-JP" altLang="en-US" sz="900" dirty="0"/>
                        <a:t>治療経過</a:t>
                      </a:r>
                      <a:r>
                        <a:rPr kumimoji="1" lang="en-US" altLang="ja-JP" sz="900" dirty="0"/>
                        <a:t>】</a:t>
                      </a:r>
                    </a:p>
                    <a:p>
                      <a:pPr algn="l"/>
                      <a:endParaRPr kumimoji="1" lang="en-US" altLang="ja-JP" sz="900" dirty="0"/>
                    </a:p>
                    <a:p>
                      <a:pPr algn="l"/>
                      <a:endParaRPr kumimoji="1" lang="en-US" altLang="ja-JP" sz="900" dirty="0"/>
                    </a:p>
                    <a:p>
                      <a:pPr algn="l"/>
                      <a:endParaRPr kumimoji="1" lang="en-US" altLang="ja-JP" sz="900" dirty="0"/>
                    </a:p>
                    <a:p>
                      <a:pPr algn="l"/>
                      <a:endParaRPr kumimoji="1" lang="en-US" altLang="ja-JP" sz="900" dirty="0"/>
                    </a:p>
                    <a:p>
                      <a:pPr algn="l"/>
                      <a:endParaRPr kumimoji="1" lang="en-US" altLang="ja-JP" sz="900" dirty="0"/>
                    </a:p>
                    <a:p>
                      <a:pPr algn="l"/>
                      <a:endParaRPr kumimoji="1" lang="en-US" altLang="ja-JP" sz="900" dirty="0"/>
                    </a:p>
                    <a:p>
                      <a:pPr algn="l"/>
                      <a:endParaRPr kumimoji="1" lang="en-US" altLang="ja-JP" sz="900" dirty="0"/>
                    </a:p>
                    <a:p>
                      <a:pPr algn="r"/>
                      <a:r>
                        <a:rPr kumimoji="1" lang="ja-JP" altLang="en-US" sz="800" dirty="0"/>
                        <a:t>過去に保険診療で</a:t>
                      </a:r>
                      <a:r>
                        <a:rPr kumimoji="1" lang="en-US" altLang="ja-JP" sz="800" dirty="0"/>
                        <a:t>PSMA PET</a:t>
                      </a:r>
                      <a:r>
                        <a:rPr kumimoji="1" lang="ja-JP" altLang="en-US" sz="800" dirty="0"/>
                        <a:t>を受けたことがある場合は、今回</a:t>
                      </a:r>
                      <a:r>
                        <a:rPr kumimoji="1" lang="en-US" altLang="ja-JP" sz="800" dirty="0"/>
                        <a:t>PET</a:t>
                      </a:r>
                      <a:r>
                        <a:rPr kumimoji="1" lang="ja-JP" altLang="en-US" sz="800" dirty="0"/>
                        <a:t>が必要な理由も詳細に記載ください</a:t>
                      </a:r>
                    </a:p>
                  </a:txBody>
                  <a:tcPr anchor="ctr"/>
                </a:tc>
                <a:tc hMerge="1">
                  <a:txBody>
                    <a:bodyPr/>
                    <a:lstStyle/>
                    <a:p>
                      <a:endParaRPr kumimoji="1" lang="ja-JP" altLang="en-US"/>
                    </a:p>
                  </a:txBody>
                  <a:tcPr/>
                </a:tc>
                <a:tc hMerge="1">
                  <a:txBody>
                    <a:bodyPr/>
                    <a:lstStyle/>
                    <a:p>
                      <a:pPr algn="ctr"/>
                      <a:endParaRPr kumimoji="1" lang="ja-JP" altLang="en-US" sz="900"/>
                    </a:p>
                  </a:txBody>
                  <a:tcPr anchor="ctr"/>
                </a:tc>
                <a:tc hMerge="1">
                  <a:txBody>
                    <a:bodyPr/>
                    <a:lstStyle/>
                    <a:p>
                      <a:pPr algn="ctr"/>
                      <a:endParaRPr kumimoji="1" lang="ja-JP" altLang="en-US" sz="900"/>
                    </a:p>
                  </a:txBody>
                  <a:tcPr anchor="ctr"/>
                </a:tc>
                <a:extLst>
                  <a:ext uri="{0D108BD9-81ED-4DB2-BD59-A6C34878D82A}">
                    <a16:rowId xmlns:a16="http://schemas.microsoft.com/office/drawing/2014/main" val="1753017244"/>
                  </a:ext>
                </a:extLst>
              </a:tr>
              <a:tr h="147478">
                <a:tc vMerge="1">
                  <a:txBody>
                    <a:bodyPr/>
                    <a:lstStyle/>
                    <a:p>
                      <a:endParaRPr kumimoji="1" lang="ja-JP" altLang="en-US"/>
                    </a:p>
                  </a:txBody>
                  <a:tcPr/>
                </a:tc>
                <a:tc gridSpan="4">
                  <a:txBody>
                    <a:bodyPr/>
                    <a:lstStyle/>
                    <a:p>
                      <a:pPr algn="l"/>
                      <a:r>
                        <a:rPr kumimoji="1" lang="en-US" altLang="ja-JP" sz="900" dirty="0"/>
                        <a:t>【</a:t>
                      </a:r>
                      <a:r>
                        <a:rPr kumimoji="1" lang="ja-JP" altLang="en-US" sz="900" dirty="0"/>
                        <a:t>既往歴</a:t>
                      </a:r>
                      <a:r>
                        <a:rPr kumimoji="1" lang="en-US" altLang="ja-JP" sz="900" dirty="0"/>
                        <a:t>/</a:t>
                      </a:r>
                      <a:r>
                        <a:rPr kumimoji="1" lang="ja-JP" altLang="en-US" sz="900" dirty="0"/>
                        <a:t>併存疾患</a:t>
                      </a:r>
                      <a:r>
                        <a:rPr kumimoji="1" lang="en-US" altLang="ja-JP" sz="900" dirty="0"/>
                        <a:t>】</a:t>
                      </a:r>
                    </a:p>
                    <a:p>
                      <a:pPr algn="l"/>
                      <a:endParaRPr kumimoji="1" lang="en-US" altLang="ja-JP" sz="900" dirty="0"/>
                    </a:p>
                    <a:p>
                      <a:pPr algn="l"/>
                      <a:endParaRPr kumimoji="1" lang="ja-JP" altLang="en-US" sz="900" dirty="0"/>
                    </a:p>
                  </a:txBody>
                  <a:tcPr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98471839"/>
                  </a:ext>
                </a:extLst>
              </a:tr>
              <a:tr h="219741">
                <a:tc rowSpan="10">
                  <a:txBody>
                    <a:bodyPr/>
                    <a:lstStyle/>
                    <a:p>
                      <a:pPr algn="ctr"/>
                      <a:r>
                        <a:rPr kumimoji="1" lang="ja-JP" altLang="en-US" sz="900" b="1" dirty="0"/>
                        <a:t>確認事項</a:t>
                      </a:r>
                    </a:p>
                  </a:txBody>
                  <a:tcPr anchor="ctr"/>
                </a:tc>
                <a:tc>
                  <a:txBody>
                    <a:bodyPr/>
                    <a:lstStyle/>
                    <a:p>
                      <a:pPr algn="l"/>
                      <a:r>
                        <a:rPr kumimoji="1" lang="ja-JP" altLang="en-US" sz="900" dirty="0"/>
                        <a:t>酸素</a:t>
                      </a:r>
                    </a:p>
                  </a:txBody>
                  <a:tcPr anchor="ctr"/>
                </a:tc>
                <a:tc gridSpan="3">
                  <a:txBody>
                    <a:bodyPr/>
                    <a:lstStyle/>
                    <a:p>
                      <a:pPr algn="l"/>
                      <a:r>
                        <a:rPr kumimoji="1" lang="ja-JP" altLang="en-US" sz="900" dirty="0"/>
                        <a:t>□無　　□有（　　　</a:t>
                      </a:r>
                      <a:r>
                        <a:rPr kumimoji="1" lang="en-US" altLang="ja-JP" sz="900" dirty="0"/>
                        <a:t>L</a:t>
                      </a:r>
                      <a:r>
                        <a:rPr kumimoji="1" lang="ja-JP" altLang="en-US" sz="900" dirty="0"/>
                        <a:t>）</a:t>
                      </a:r>
                    </a:p>
                  </a:txBody>
                  <a:tcPr anchor="ctr"/>
                </a:tc>
                <a:tc hMerge="1">
                  <a:txBody>
                    <a:bodyPr/>
                    <a:lstStyle/>
                    <a:p>
                      <a:pPr algn="ctr"/>
                      <a:endParaRPr kumimoji="1" lang="ja-JP" altLang="en-US" sz="900" dirty="0"/>
                    </a:p>
                  </a:txBody>
                  <a:tcPr anchor="ctr"/>
                </a:tc>
                <a:tc hMerge="1">
                  <a:txBody>
                    <a:bodyPr/>
                    <a:lstStyle/>
                    <a:p>
                      <a:pPr algn="ctr"/>
                      <a:endParaRPr kumimoji="1" lang="ja-JP" altLang="en-US" sz="900" dirty="0"/>
                    </a:p>
                  </a:txBody>
                  <a:tcPr anchor="ctr"/>
                </a:tc>
                <a:extLst>
                  <a:ext uri="{0D108BD9-81ED-4DB2-BD59-A6C34878D82A}">
                    <a16:rowId xmlns:a16="http://schemas.microsoft.com/office/drawing/2014/main" val="2924980662"/>
                  </a:ext>
                </a:extLst>
              </a:tr>
              <a:tr h="251018">
                <a:tc vMerge="1">
                  <a:txBody>
                    <a:bodyPr/>
                    <a:lstStyle/>
                    <a:p>
                      <a:endParaRPr kumimoji="1" lang="ja-JP" altLang="en-US"/>
                    </a:p>
                  </a:txBody>
                  <a:tcPr/>
                </a:tc>
                <a:tc>
                  <a:txBody>
                    <a:bodyPr/>
                    <a:lstStyle/>
                    <a:p>
                      <a:pPr algn="l"/>
                      <a:r>
                        <a:rPr kumimoji="1" lang="ja-JP" altLang="en-US" sz="900" dirty="0"/>
                        <a:t>アルコール過敏症</a:t>
                      </a:r>
                    </a:p>
                  </a:txBody>
                  <a:tcPr anchor="ctr"/>
                </a:tc>
                <a:tc gridSpan="3">
                  <a:txBody>
                    <a:bodyPr/>
                    <a:lstStyle/>
                    <a:p>
                      <a:pPr algn="l"/>
                      <a:r>
                        <a:rPr kumimoji="1" lang="ja-JP" altLang="en-US" sz="900" dirty="0"/>
                        <a:t>□無　　□有（症状：　　　　　　　　　　　　　  　　　　　　　　　　）</a:t>
                      </a:r>
                    </a:p>
                  </a:txBody>
                  <a:tcPr anchor="ctr"/>
                </a:tc>
                <a:tc hMerge="1">
                  <a:txBody>
                    <a:bodyPr/>
                    <a:lstStyle/>
                    <a:p>
                      <a:pPr algn="ctr"/>
                      <a:endParaRPr kumimoji="1" lang="ja-JP" altLang="en-US" sz="900" dirty="0"/>
                    </a:p>
                  </a:txBody>
                  <a:tcPr anchor="ctr"/>
                </a:tc>
                <a:tc hMerge="1">
                  <a:txBody>
                    <a:bodyPr/>
                    <a:lstStyle/>
                    <a:p>
                      <a:endParaRPr kumimoji="1" lang="ja-JP" altLang="en-US"/>
                    </a:p>
                  </a:txBody>
                  <a:tcPr/>
                </a:tc>
                <a:extLst>
                  <a:ext uri="{0D108BD9-81ED-4DB2-BD59-A6C34878D82A}">
                    <a16:rowId xmlns:a16="http://schemas.microsoft.com/office/drawing/2014/main" val="2048571835"/>
                  </a:ext>
                </a:extLst>
              </a:tr>
              <a:tr h="219741">
                <a:tc vMerge="1">
                  <a:txBody>
                    <a:bodyPr/>
                    <a:lstStyle/>
                    <a:p>
                      <a:endParaRPr kumimoji="1" lang="ja-JP" altLang="en-US"/>
                    </a:p>
                  </a:txBody>
                  <a:tcPr/>
                </a:tc>
                <a:tc>
                  <a:txBody>
                    <a:bodyPr/>
                    <a:lstStyle/>
                    <a:p>
                      <a:pPr algn="l"/>
                      <a:r>
                        <a:rPr kumimoji="1" lang="ja-JP" altLang="en-US" sz="900" dirty="0"/>
                        <a:t>閉所恐怖症</a:t>
                      </a:r>
                    </a:p>
                  </a:txBody>
                  <a:tcPr anchor="ctr"/>
                </a:tc>
                <a:tc gridSpan="3">
                  <a:txBody>
                    <a:bodyPr/>
                    <a:lstStyle/>
                    <a:p>
                      <a:pPr algn="l"/>
                      <a:r>
                        <a:rPr kumimoji="1" lang="ja-JP" altLang="en-US" sz="900" dirty="0"/>
                        <a:t>□無　　□有</a:t>
                      </a:r>
                    </a:p>
                  </a:txBody>
                  <a:tcPr anchor="ctr"/>
                </a:tc>
                <a:tc hMerge="1">
                  <a:txBody>
                    <a:bodyPr/>
                    <a:lstStyle/>
                    <a:p>
                      <a:pPr algn="ctr"/>
                      <a:endParaRPr kumimoji="1" lang="ja-JP" altLang="en-US" sz="900" dirty="0"/>
                    </a:p>
                  </a:txBody>
                  <a:tcPr anchor="ctr"/>
                </a:tc>
                <a:tc hMerge="1">
                  <a:txBody>
                    <a:bodyPr/>
                    <a:lstStyle/>
                    <a:p>
                      <a:endParaRPr kumimoji="1" lang="ja-JP" altLang="en-US"/>
                    </a:p>
                  </a:txBody>
                  <a:tcPr/>
                </a:tc>
                <a:extLst>
                  <a:ext uri="{0D108BD9-81ED-4DB2-BD59-A6C34878D82A}">
                    <a16:rowId xmlns:a16="http://schemas.microsoft.com/office/drawing/2014/main" val="3903115119"/>
                  </a:ext>
                </a:extLst>
              </a:tr>
              <a:tr h="321101">
                <a:tc vMerge="1">
                  <a:txBody>
                    <a:bodyPr/>
                    <a:lstStyle/>
                    <a:p>
                      <a:pPr algn="ctr"/>
                      <a:endParaRPr kumimoji="1" lang="ja-JP" altLang="en-US" sz="900" b="1" dirty="0"/>
                    </a:p>
                  </a:txBody>
                  <a:tcPr anchor="ctr"/>
                </a:tc>
                <a:tc>
                  <a:txBody>
                    <a:bodyPr/>
                    <a:lstStyle/>
                    <a:p>
                      <a:pPr algn="l"/>
                      <a:r>
                        <a:rPr kumimoji="1" lang="ja-JP" altLang="en-US" sz="900" dirty="0"/>
                        <a:t>癌の家族歴</a:t>
                      </a:r>
                    </a:p>
                  </a:txBody>
                  <a:tcPr anchor="ctr"/>
                </a:tc>
                <a:tc gridSpan="3">
                  <a:txBody>
                    <a:bodyPr/>
                    <a:lstStyle/>
                    <a:p>
                      <a:pPr algn="l"/>
                      <a:r>
                        <a:rPr kumimoji="1" lang="ja-JP" altLang="en-US" sz="900" dirty="0"/>
                        <a:t>□無　　□有（詳細：　　  　　　　　　　　　　　　　　　　　　　　　）</a:t>
                      </a:r>
                    </a:p>
                  </a:txBody>
                  <a:tcPr anchor="ctr"/>
                </a:tc>
                <a:tc hMerge="1">
                  <a:txBody>
                    <a:bodyPr/>
                    <a:lstStyle/>
                    <a:p>
                      <a:pPr algn="ctr"/>
                      <a:endParaRPr kumimoji="1" lang="ja-JP" altLang="en-US" sz="900" dirty="0"/>
                    </a:p>
                  </a:txBody>
                  <a:tcPr anchor="ctr"/>
                </a:tc>
                <a:tc hMerge="1">
                  <a:txBody>
                    <a:bodyPr/>
                    <a:lstStyle/>
                    <a:p>
                      <a:pPr algn="ctr"/>
                      <a:endParaRPr kumimoji="1" lang="ja-JP" altLang="en-US" sz="900" dirty="0"/>
                    </a:p>
                  </a:txBody>
                  <a:tcPr anchor="ctr"/>
                </a:tc>
                <a:extLst>
                  <a:ext uri="{0D108BD9-81ED-4DB2-BD59-A6C34878D82A}">
                    <a16:rowId xmlns:a16="http://schemas.microsoft.com/office/drawing/2014/main" val="4197337231"/>
                  </a:ext>
                </a:extLst>
              </a:tr>
              <a:tr h="219741">
                <a:tc vMerge="1">
                  <a:txBody>
                    <a:bodyPr/>
                    <a:lstStyle/>
                    <a:p>
                      <a:endParaRPr kumimoji="1" lang="ja-JP" altLang="en-US"/>
                    </a:p>
                  </a:txBody>
                  <a:tcPr/>
                </a:tc>
                <a:tc>
                  <a:txBody>
                    <a:bodyPr/>
                    <a:lstStyle/>
                    <a:p>
                      <a:pPr algn="l"/>
                      <a:r>
                        <a:rPr kumimoji="1" lang="ja-JP" altLang="en-US" sz="900" dirty="0"/>
                        <a:t>認知機能低下</a:t>
                      </a:r>
                    </a:p>
                  </a:txBody>
                  <a:tcPr anchor="ctr"/>
                </a:tc>
                <a:tc gridSpan="3">
                  <a:txBody>
                    <a:bodyPr/>
                    <a:lstStyle/>
                    <a:p>
                      <a:pPr algn="l"/>
                      <a:r>
                        <a:rPr kumimoji="1" lang="ja-JP" altLang="en-US" sz="900" dirty="0"/>
                        <a:t>□無　　□有</a:t>
                      </a:r>
                    </a:p>
                  </a:txBody>
                  <a:tcPr anchor="ctr"/>
                </a:tc>
                <a:tc hMerge="1">
                  <a:txBody>
                    <a:bodyPr/>
                    <a:lstStyle/>
                    <a:p>
                      <a:pPr algn="ctr"/>
                      <a:endParaRPr kumimoji="1" lang="ja-JP" altLang="en-US" sz="900" dirty="0"/>
                    </a:p>
                  </a:txBody>
                  <a:tcPr anchor="ctr"/>
                </a:tc>
                <a:tc hMerge="1">
                  <a:txBody>
                    <a:bodyPr/>
                    <a:lstStyle/>
                    <a:p>
                      <a:endParaRPr kumimoji="1" lang="ja-JP" altLang="en-US"/>
                    </a:p>
                  </a:txBody>
                  <a:tcPr/>
                </a:tc>
                <a:extLst>
                  <a:ext uri="{0D108BD9-81ED-4DB2-BD59-A6C34878D82A}">
                    <a16:rowId xmlns:a16="http://schemas.microsoft.com/office/drawing/2014/main" val="1247342860"/>
                  </a:ext>
                </a:extLst>
              </a:tr>
              <a:tr h="219741">
                <a:tc vMerge="1">
                  <a:txBody>
                    <a:bodyPr/>
                    <a:lstStyle/>
                    <a:p>
                      <a:endParaRPr kumimoji="1" lang="ja-JP" altLang="en-US"/>
                    </a:p>
                  </a:txBody>
                  <a:tcPr/>
                </a:tc>
                <a:tc>
                  <a:txBody>
                    <a:bodyPr/>
                    <a:lstStyle/>
                    <a:p>
                      <a:pPr algn="l"/>
                      <a:r>
                        <a:rPr kumimoji="1" lang="ja-JP" altLang="en-US" sz="900" dirty="0"/>
                        <a:t>尿失禁</a:t>
                      </a:r>
                    </a:p>
                  </a:txBody>
                  <a:tcPr anchor="ctr"/>
                </a:tc>
                <a:tc gridSpan="3">
                  <a:txBody>
                    <a:bodyPr/>
                    <a:lstStyle/>
                    <a:p>
                      <a:pPr algn="l"/>
                      <a:r>
                        <a:rPr kumimoji="1" lang="ja-JP" altLang="en-US" sz="900" dirty="0"/>
                        <a:t>□無　　□有</a:t>
                      </a:r>
                    </a:p>
                  </a:txBody>
                  <a:tcPr anchor="ctr"/>
                </a:tc>
                <a:tc hMerge="1">
                  <a:txBody>
                    <a:bodyPr/>
                    <a:lstStyle/>
                    <a:p>
                      <a:pPr algn="ctr"/>
                      <a:endParaRPr kumimoji="1" lang="ja-JP" altLang="en-US" sz="900" dirty="0"/>
                    </a:p>
                  </a:txBody>
                  <a:tcPr anchor="ctr"/>
                </a:tc>
                <a:tc hMerge="1">
                  <a:txBody>
                    <a:bodyPr/>
                    <a:lstStyle/>
                    <a:p>
                      <a:endParaRPr kumimoji="1" lang="ja-JP" altLang="en-US"/>
                    </a:p>
                  </a:txBody>
                  <a:tcPr/>
                </a:tc>
                <a:extLst>
                  <a:ext uri="{0D108BD9-81ED-4DB2-BD59-A6C34878D82A}">
                    <a16:rowId xmlns:a16="http://schemas.microsoft.com/office/drawing/2014/main" val="2218315917"/>
                  </a:ext>
                </a:extLst>
              </a:tr>
              <a:tr h="219741">
                <a:tc vMerge="1">
                  <a:txBody>
                    <a:bodyPr/>
                    <a:lstStyle/>
                    <a:p>
                      <a:pPr algn="ctr"/>
                      <a:endParaRPr kumimoji="1" lang="ja-JP" altLang="en-US" sz="900" b="1" dirty="0"/>
                    </a:p>
                  </a:txBody>
                  <a:tcPr anchor="ctr"/>
                </a:tc>
                <a:tc>
                  <a:txBody>
                    <a:bodyPr/>
                    <a:lstStyle/>
                    <a:p>
                      <a:pPr algn="l"/>
                      <a:r>
                        <a:rPr kumimoji="1" lang="ja-JP" altLang="en-US" sz="900" dirty="0"/>
                        <a:t>移動方法</a:t>
                      </a:r>
                    </a:p>
                  </a:txBody>
                  <a:tcPr anchor="ctr"/>
                </a:tc>
                <a:tc gridSpan="3">
                  <a:txBody>
                    <a:bodyPr/>
                    <a:lstStyle/>
                    <a:p>
                      <a:pPr algn="l"/>
                      <a:r>
                        <a:rPr kumimoji="1" lang="ja-JP" altLang="en-US" sz="900" dirty="0"/>
                        <a:t>□歩行（杖使用　□無　□有）　　□車椅子　　□ストレッチャー</a:t>
                      </a:r>
                    </a:p>
                  </a:txBody>
                  <a:tcPr anchor="ctr"/>
                </a:tc>
                <a:tc hMerge="1">
                  <a:txBody>
                    <a:bodyPr/>
                    <a:lstStyle/>
                    <a:p>
                      <a:pPr algn="ctr"/>
                      <a:endParaRPr kumimoji="1" lang="ja-JP" altLang="en-US" sz="900" dirty="0"/>
                    </a:p>
                  </a:txBody>
                  <a:tcPr anchor="ctr"/>
                </a:tc>
                <a:tc hMerge="1">
                  <a:txBody>
                    <a:bodyPr/>
                    <a:lstStyle/>
                    <a:p>
                      <a:pPr algn="ctr"/>
                      <a:endParaRPr kumimoji="1" lang="ja-JP" altLang="en-US" sz="900" dirty="0"/>
                    </a:p>
                  </a:txBody>
                  <a:tcPr anchor="ctr"/>
                </a:tc>
                <a:extLst>
                  <a:ext uri="{0D108BD9-81ED-4DB2-BD59-A6C34878D82A}">
                    <a16:rowId xmlns:a16="http://schemas.microsoft.com/office/drawing/2014/main" val="2512995144"/>
                  </a:ext>
                </a:extLst>
              </a:tr>
              <a:tr h="219741">
                <a:tc vMerge="1">
                  <a:txBody>
                    <a:bodyPr/>
                    <a:lstStyle/>
                    <a:p>
                      <a:endParaRPr kumimoji="1" lang="ja-JP" altLang="en-US"/>
                    </a:p>
                  </a:txBody>
                  <a:tcPr/>
                </a:tc>
                <a:tc>
                  <a:txBody>
                    <a:bodyPr/>
                    <a:lstStyle/>
                    <a:p>
                      <a:pPr algn="l"/>
                      <a:r>
                        <a:rPr kumimoji="1" lang="ja-JP" altLang="en-US" sz="900" dirty="0"/>
                        <a:t>更衣・排泄</a:t>
                      </a:r>
                    </a:p>
                  </a:txBody>
                  <a:tcPr anchor="ctr"/>
                </a:tc>
                <a:tc gridSpan="3">
                  <a:txBody>
                    <a:bodyPr/>
                    <a:lstStyle/>
                    <a:p>
                      <a:pPr algn="l"/>
                      <a:r>
                        <a:rPr kumimoji="1" lang="ja-JP" altLang="en-US" sz="900" dirty="0"/>
                        <a:t>□自立　　□一部解除　　□全介助</a:t>
                      </a:r>
                    </a:p>
                  </a:txBody>
                  <a:tcPr anchor="ctr"/>
                </a:tc>
                <a:tc hMerge="1">
                  <a:txBody>
                    <a:bodyPr/>
                    <a:lstStyle/>
                    <a:p>
                      <a:pPr algn="ctr"/>
                      <a:endParaRPr kumimoji="1" lang="ja-JP" altLang="en-US" sz="900" dirty="0"/>
                    </a:p>
                  </a:txBody>
                  <a:tcPr anchor="ctr"/>
                </a:tc>
                <a:tc hMerge="1">
                  <a:txBody>
                    <a:bodyPr/>
                    <a:lstStyle/>
                    <a:p>
                      <a:endParaRPr kumimoji="1" lang="ja-JP" altLang="en-US"/>
                    </a:p>
                  </a:txBody>
                  <a:tcPr/>
                </a:tc>
                <a:extLst>
                  <a:ext uri="{0D108BD9-81ED-4DB2-BD59-A6C34878D82A}">
                    <a16:rowId xmlns:a16="http://schemas.microsoft.com/office/drawing/2014/main" val="2945618388"/>
                  </a:ext>
                </a:extLst>
              </a:tr>
              <a:tr h="219741">
                <a:tc vMerge="1">
                  <a:txBody>
                    <a:bodyPr/>
                    <a:lstStyle/>
                    <a:p>
                      <a:endParaRPr kumimoji="1" lang="ja-JP" altLang="en-US"/>
                    </a:p>
                  </a:txBody>
                  <a:tcPr/>
                </a:tc>
                <a:tc>
                  <a:txBody>
                    <a:bodyPr/>
                    <a:lstStyle/>
                    <a:p>
                      <a:pPr algn="l"/>
                      <a:r>
                        <a:rPr kumimoji="1" lang="ja-JP" altLang="en-US" sz="900" dirty="0"/>
                        <a:t>放射線リガンド療法</a:t>
                      </a:r>
                    </a:p>
                  </a:txBody>
                  <a:tcPr anchor="ctr"/>
                </a:tc>
                <a:tc gridSpan="3">
                  <a:txBody>
                    <a:bodyPr/>
                    <a:lstStyle/>
                    <a:p>
                      <a:pPr algn="l"/>
                      <a:r>
                        <a:rPr kumimoji="1" lang="ja-JP" altLang="en-US" sz="900" dirty="0"/>
                        <a:t>□山口大学医学部附属病院で希望　　　　□他院で希望　</a:t>
                      </a:r>
                    </a:p>
                  </a:txBody>
                  <a:tcPr anchor="ct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326302399"/>
                  </a:ext>
                </a:extLst>
              </a:tr>
              <a:tr h="219741">
                <a:tc vMerge="1">
                  <a:txBody>
                    <a:bodyPr/>
                    <a:lstStyle/>
                    <a:p>
                      <a:endParaRPr kumimoji="1" lang="ja-JP" altLang="en-US"/>
                    </a:p>
                  </a:txBody>
                  <a:tcPr/>
                </a:tc>
                <a:tc>
                  <a:txBody>
                    <a:bodyPr/>
                    <a:lstStyle/>
                    <a:p>
                      <a:pPr algn="l"/>
                      <a:r>
                        <a:rPr kumimoji="1" lang="ja-JP" altLang="en-US" sz="900" dirty="0"/>
                        <a:t>遺伝子パネル検査</a:t>
                      </a:r>
                    </a:p>
                  </a:txBody>
                  <a:tcPr anchor="ctr"/>
                </a:tc>
                <a:tc gridSpan="3">
                  <a:txBody>
                    <a:bodyPr/>
                    <a:lstStyle/>
                    <a:p>
                      <a:pPr algn="l"/>
                      <a:r>
                        <a:rPr kumimoji="1" lang="ja-JP" altLang="en-US" sz="900" dirty="0"/>
                        <a:t>□希望あり　　□希望なし</a:t>
                      </a:r>
                    </a:p>
                  </a:txBody>
                  <a:tcPr anchor="ct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717042821"/>
                  </a:ext>
                </a:extLst>
              </a:tr>
            </a:tbl>
          </a:graphicData>
        </a:graphic>
      </p:graphicFrame>
      <p:pic>
        <p:nvPicPr>
          <p:cNvPr id="11" name="図 10">
            <a:extLst>
              <a:ext uri="{FF2B5EF4-FFF2-40B4-BE49-F238E27FC236}">
                <a16:creationId xmlns:a16="http://schemas.microsoft.com/office/drawing/2014/main" id="{D8405E11-3859-7C18-DE3E-D84AB39DF1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494" y="604299"/>
            <a:ext cx="644816" cy="837618"/>
          </a:xfrm>
          <a:prstGeom prst="rect">
            <a:avLst/>
          </a:prstGeom>
        </p:spPr>
      </p:pic>
      <p:sp>
        <p:nvSpPr>
          <p:cNvPr id="12" name="正方形/長方形 11">
            <a:extLst>
              <a:ext uri="{FF2B5EF4-FFF2-40B4-BE49-F238E27FC236}">
                <a16:creationId xmlns:a16="http://schemas.microsoft.com/office/drawing/2014/main" id="{6C80EEDF-FA34-B2EC-7F21-036E45B68749}"/>
              </a:ext>
            </a:extLst>
          </p:cNvPr>
          <p:cNvSpPr/>
          <p:nvPr/>
        </p:nvSpPr>
        <p:spPr>
          <a:xfrm>
            <a:off x="1158239" y="8985668"/>
            <a:ext cx="5458907" cy="452863"/>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913659E0-249E-5C94-5F6F-6AC93698F89A}"/>
              </a:ext>
            </a:extLst>
          </p:cNvPr>
          <p:cNvSpPr txBox="1"/>
          <p:nvPr/>
        </p:nvSpPr>
        <p:spPr>
          <a:xfrm>
            <a:off x="348916" y="9524508"/>
            <a:ext cx="2262158" cy="230832"/>
          </a:xfrm>
          <a:prstGeom prst="rect">
            <a:avLst/>
          </a:prstGeom>
          <a:noFill/>
        </p:spPr>
        <p:txBody>
          <a:bodyPr wrap="square">
            <a:spAutoFit/>
          </a:bodyPr>
          <a:lstStyle/>
          <a:p>
            <a:r>
              <a:rPr lang="en-US" altLang="ja-JP" sz="900" b="1" dirty="0"/>
              <a:t>※</a:t>
            </a:r>
            <a:r>
              <a:rPr lang="ja-JP" altLang="en-US" sz="900" b="1" dirty="0"/>
              <a:t>同意書</a:t>
            </a:r>
            <a:r>
              <a:rPr lang="en-US" altLang="ja-JP" sz="900" b="1" dirty="0"/>
              <a:t>(</a:t>
            </a:r>
            <a:r>
              <a:rPr lang="ja-JP" altLang="en-US" sz="900" b="1" dirty="0"/>
              <a:t>署名済み</a:t>
            </a:r>
            <a:r>
              <a:rPr lang="en-US" altLang="ja-JP" sz="900" b="1" dirty="0"/>
              <a:t>)</a:t>
            </a:r>
            <a:r>
              <a:rPr lang="ja-JP" altLang="en-US" sz="900" b="1" dirty="0"/>
              <a:t>を添付してください。</a:t>
            </a:r>
          </a:p>
        </p:txBody>
      </p:sp>
      <p:sp>
        <p:nvSpPr>
          <p:cNvPr id="2" name="テキスト ボックス 1">
            <a:extLst>
              <a:ext uri="{FF2B5EF4-FFF2-40B4-BE49-F238E27FC236}">
                <a16:creationId xmlns:a16="http://schemas.microsoft.com/office/drawing/2014/main" id="{96CED291-5DF5-E50A-38F6-C266CC1C43D0}"/>
              </a:ext>
            </a:extLst>
          </p:cNvPr>
          <p:cNvSpPr txBox="1"/>
          <p:nvPr/>
        </p:nvSpPr>
        <p:spPr>
          <a:xfrm>
            <a:off x="5371030" y="9589653"/>
            <a:ext cx="1313180" cy="215444"/>
          </a:xfrm>
          <a:prstGeom prst="rect">
            <a:avLst/>
          </a:prstGeom>
          <a:noFill/>
        </p:spPr>
        <p:txBody>
          <a:bodyPr wrap="square">
            <a:spAutoFit/>
          </a:bodyPr>
          <a:lstStyle/>
          <a:p>
            <a:r>
              <a:rPr lang="ja-JP" altLang="en-US" sz="800" dirty="0"/>
              <a:t>山口大学医学部附属病院 </a:t>
            </a:r>
          </a:p>
        </p:txBody>
      </p:sp>
      <p:sp>
        <p:nvSpPr>
          <p:cNvPr id="13" name="テキスト ボックス 12">
            <a:extLst>
              <a:ext uri="{FF2B5EF4-FFF2-40B4-BE49-F238E27FC236}">
                <a16:creationId xmlns:a16="http://schemas.microsoft.com/office/drawing/2014/main" id="{42464BB4-8E0F-2822-7DEB-A09CFF9DE08B}"/>
              </a:ext>
            </a:extLst>
          </p:cNvPr>
          <p:cNvSpPr txBox="1"/>
          <p:nvPr/>
        </p:nvSpPr>
        <p:spPr>
          <a:xfrm>
            <a:off x="65965" y="364764"/>
            <a:ext cx="633058" cy="307777"/>
          </a:xfrm>
          <a:prstGeom prst="rect">
            <a:avLst/>
          </a:prstGeom>
          <a:noFill/>
        </p:spPr>
        <p:txBody>
          <a:bodyPr wrap="none" rtlCol="0">
            <a:spAutoFit/>
          </a:bodyPr>
          <a:lstStyle/>
          <a:p>
            <a:r>
              <a:rPr kumimoji="1" lang="en-US" altLang="ja-JP" sz="1400" dirty="0"/>
              <a:t>FAX</a:t>
            </a:r>
            <a:r>
              <a:rPr kumimoji="1" lang="ja-JP" altLang="en-US" sz="1400" dirty="0"/>
              <a:t>用</a:t>
            </a:r>
          </a:p>
        </p:txBody>
      </p:sp>
    </p:spTree>
    <p:extLst>
      <p:ext uri="{BB962C8B-B14F-4D97-AF65-F5344CB8AC3E}">
        <p14:creationId xmlns:p14="http://schemas.microsoft.com/office/powerpoint/2010/main" val="1880644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AEE23-4227-35CD-F165-1626B5C29E87}"/>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D096CFBC-BF38-F3C8-FAAE-BE9353153153}"/>
              </a:ext>
            </a:extLst>
          </p:cNvPr>
          <p:cNvSpPr txBox="1"/>
          <p:nvPr/>
        </p:nvSpPr>
        <p:spPr>
          <a:xfrm>
            <a:off x="1645659" y="548191"/>
            <a:ext cx="3566681" cy="461665"/>
          </a:xfrm>
          <a:prstGeom prst="rect">
            <a:avLst/>
          </a:prstGeom>
          <a:noFill/>
        </p:spPr>
        <p:txBody>
          <a:bodyPr wrap="square" rtlCol="0" anchor="ctr">
            <a:spAutoFit/>
          </a:bodyPr>
          <a:lstStyle/>
          <a:p>
            <a:pPr algn="ctr"/>
            <a:r>
              <a:rPr kumimoji="1" lang="en-US" altLang="ja-JP" sz="1200" b="1" dirty="0"/>
              <a:t>PSMA-PET</a:t>
            </a:r>
            <a:r>
              <a:rPr kumimoji="1" lang="ja-JP" altLang="en-US" sz="1200" b="1" dirty="0"/>
              <a:t>検査申込書（診療情報提供書）別紙</a:t>
            </a:r>
            <a:endParaRPr kumimoji="1" lang="en-US" altLang="ja-JP" sz="1200" b="1" dirty="0"/>
          </a:p>
          <a:p>
            <a:pPr algn="ctr"/>
            <a:r>
              <a:rPr kumimoji="1" lang="ja-JP" altLang="en-US" sz="1100" b="1" dirty="0"/>
              <a:t>検査値・患者情報</a:t>
            </a:r>
          </a:p>
        </p:txBody>
      </p:sp>
      <p:sp>
        <p:nvSpPr>
          <p:cNvPr id="5" name="テキスト ボックス 4">
            <a:extLst>
              <a:ext uri="{FF2B5EF4-FFF2-40B4-BE49-F238E27FC236}">
                <a16:creationId xmlns:a16="http://schemas.microsoft.com/office/drawing/2014/main" id="{89C6FF0C-1877-E0CB-029B-5F028642A869}"/>
              </a:ext>
            </a:extLst>
          </p:cNvPr>
          <p:cNvSpPr txBox="1"/>
          <p:nvPr/>
        </p:nvSpPr>
        <p:spPr>
          <a:xfrm>
            <a:off x="65965" y="166048"/>
            <a:ext cx="1949573" cy="215444"/>
          </a:xfrm>
          <a:prstGeom prst="rect">
            <a:avLst/>
          </a:prstGeom>
          <a:noFill/>
        </p:spPr>
        <p:txBody>
          <a:bodyPr wrap="none" rtlCol="0">
            <a:spAutoFit/>
          </a:bodyPr>
          <a:lstStyle/>
          <a:p>
            <a:r>
              <a:rPr kumimoji="1" lang="ja-JP" altLang="en-US" sz="800" dirty="0">
                <a:latin typeface="+mn-ea"/>
              </a:rPr>
              <a:t>他病院からの検査依頼（</a:t>
            </a:r>
            <a:r>
              <a:rPr kumimoji="1" lang="en-US" altLang="ja-JP" sz="800" dirty="0">
                <a:latin typeface="+mn-ea"/>
              </a:rPr>
              <a:t>PSMA-PET</a:t>
            </a:r>
            <a:r>
              <a:rPr kumimoji="1" lang="ja-JP" altLang="en-US" sz="800" dirty="0">
                <a:latin typeface="+mn-ea"/>
              </a:rPr>
              <a:t>）</a:t>
            </a:r>
          </a:p>
        </p:txBody>
      </p:sp>
      <p:sp>
        <p:nvSpPr>
          <p:cNvPr id="8" name="テキスト ボックス 7">
            <a:extLst>
              <a:ext uri="{FF2B5EF4-FFF2-40B4-BE49-F238E27FC236}">
                <a16:creationId xmlns:a16="http://schemas.microsoft.com/office/drawing/2014/main" id="{30169EE5-F1F2-D910-6BA0-D0A62E6BD7BE}"/>
              </a:ext>
            </a:extLst>
          </p:cNvPr>
          <p:cNvSpPr txBox="1"/>
          <p:nvPr/>
        </p:nvSpPr>
        <p:spPr>
          <a:xfrm>
            <a:off x="178427" y="1145777"/>
            <a:ext cx="3505300" cy="261610"/>
          </a:xfrm>
          <a:prstGeom prst="rect">
            <a:avLst/>
          </a:prstGeom>
          <a:noFill/>
        </p:spPr>
        <p:txBody>
          <a:bodyPr wrap="square">
            <a:spAutoFit/>
          </a:bodyPr>
          <a:lstStyle/>
          <a:p>
            <a:r>
              <a:rPr lang="ja-JP" altLang="en-US" sz="1100" dirty="0">
                <a:latin typeface="+mn-ea"/>
              </a:rPr>
              <a:t>検査値は可能な範囲で直近の結果をご記入ください。</a:t>
            </a:r>
          </a:p>
        </p:txBody>
      </p:sp>
      <p:graphicFrame>
        <p:nvGraphicFramePr>
          <p:cNvPr id="9" name="表 8">
            <a:extLst>
              <a:ext uri="{FF2B5EF4-FFF2-40B4-BE49-F238E27FC236}">
                <a16:creationId xmlns:a16="http://schemas.microsoft.com/office/drawing/2014/main" id="{81DC674C-0141-17C7-A58B-A102D2A51DE8}"/>
              </a:ext>
            </a:extLst>
          </p:cNvPr>
          <p:cNvGraphicFramePr>
            <a:graphicFrameLocks noGrp="1"/>
          </p:cNvGraphicFramePr>
          <p:nvPr>
            <p:extLst>
              <p:ext uri="{D42A27DB-BD31-4B8C-83A1-F6EECF244321}">
                <p14:modId xmlns:p14="http://schemas.microsoft.com/office/powerpoint/2010/main" val="1480865693"/>
              </p:ext>
            </p:extLst>
          </p:nvPr>
        </p:nvGraphicFramePr>
        <p:xfrm>
          <a:off x="323045" y="1887420"/>
          <a:ext cx="2960086" cy="1371600"/>
        </p:xfrm>
        <a:graphic>
          <a:graphicData uri="http://schemas.openxmlformats.org/drawingml/2006/table">
            <a:tbl>
              <a:tblPr firstRow="1" bandRow="1">
                <a:tableStyleId>{5940675A-B579-460E-94D1-54222C63F5DA}</a:tableStyleId>
              </a:tblPr>
              <a:tblGrid>
                <a:gridCol w="1589976">
                  <a:extLst>
                    <a:ext uri="{9D8B030D-6E8A-4147-A177-3AD203B41FA5}">
                      <a16:colId xmlns:a16="http://schemas.microsoft.com/office/drawing/2014/main" val="402097957"/>
                    </a:ext>
                  </a:extLst>
                </a:gridCol>
                <a:gridCol w="1370110">
                  <a:extLst>
                    <a:ext uri="{9D8B030D-6E8A-4147-A177-3AD203B41FA5}">
                      <a16:colId xmlns:a16="http://schemas.microsoft.com/office/drawing/2014/main" val="3001335616"/>
                    </a:ext>
                  </a:extLst>
                </a:gridCol>
              </a:tblGrid>
              <a:tr h="261499">
                <a:tc gridSpan="2">
                  <a:txBody>
                    <a:bodyPr/>
                    <a:lstStyle/>
                    <a:p>
                      <a:pPr algn="l"/>
                      <a:r>
                        <a:rPr kumimoji="1" lang="ja-JP" altLang="en-US" sz="1200" b="1" dirty="0">
                          <a:latin typeface="+mn-ea"/>
                          <a:ea typeface="+mn-ea"/>
                        </a:rPr>
                        <a:t>血算・白血球分画</a:t>
                      </a:r>
                    </a:p>
                  </a:txBody>
                  <a:tcPr anchor="ctr">
                    <a:solidFill>
                      <a:schemeClr val="bg2">
                        <a:lumMod val="90000"/>
                      </a:schemeClr>
                    </a:solidFill>
                  </a:tcPr>
                </a:tc>
                <a:tc hMerge="1">
                  <a:txBody>
                    <a:bodyPr/>
                    <a:lstStyle/>
                    <a:p>
                      <a:endParaRPr kumimoji="1" lang="ja-JP" altLang="en-US" dirty="0"/>
                    </a:p>
                  </a:txBody>
                  <a:tcPr/>
                </a:tc>
                <a:extLst>
                  <a:ext uri="{0D108BD9-81ED-4DB2-BD59-A6C34878D82A}">
                    <a16:rowId xmlns:a16="http://schemas.microsoft.com/office/drawing/2014/main" val="1440908478"/>
                  </a:ext>
                </a:extLst>
              </a:tr>
              <a:tr h="261499">
                <a:tc>
                  <a:txBody>
                    <a:bodyPr/>
                    <a:lstStyle/>
                    <a:p>
                      <a:pPr algn="l"/>
                      <a:r>
                        <a:rPr kumimoji="1" lang="en-US" altLang="ja-JP" sz="1200" dirty="0">
                          <a:latin typeface="+mn-ea"/>
                          <a:ea typeface="+mn-ea"/>
                        </a:rPr>
                        <a:t>WBC</a:t>
                      </a:r>
                      <a:r>
                        <a:rPr kumimoji="1" lang="ja-JP" altLang="en-US" sz="1200" dirty="0">
                          <a:latin typeface="+mn-ea"/>
                          <a:ea typeface="+mn-ea"/>
                        </a:rPr>
                        <a:t> </a:t>
                      </a:r>
                      <a:r>
                        <a:rPr kumimoji="1" lang="en-US" altLang="ja-JP" sz="1200" dirty="0">
                          <a:latin typeface="+mn-ea"/>
                          <a:ea typeface="+mn-ea"/>
                        </a:rPr>
                        <a:t>(/</a:t>
                      </a:r>
                      <a:r>
                        <a:rPr kumimoji="1" lang="en-US" altLang="ja-JP" sz="1200" dirty="0" err="1">
                          <a:latin typeface="+mn-ea"/>
                          <a:ea typeface="+mn-ea"/>
                        </a:rPr>
                        <a:t>μL</a:t>
                      </a:r>
                      <a:r>
                        <a:rPr kumimoji="1" lang="en-US" altLang="ja-JP" sz="1200" dirty="0">
                          <a:latin typeface="+mn-ea"/>
                          <a:ea typeface="+mn-ea"/>
                        </a:rPr>
                        <a:t>)</a:t>
                      </a:r>
                      <a:endParaRPr kumimoji="1" lang="ja-JP" altLang="en-US" sz="1200" dirty="0">
                        <a:latin typeface="+mn-ea"/>
                        <a:ea typeface="+mn-ea"/>
                      </a:endParaRPr>
                    </a:p>
                  </a:txBody>
                  <a:tcPr anchor="ctr"/>
                </a:tc>
                <a:tc>
                  <a:txBody>
                    <a:bodyPr/>
                    <a:lstStyle/>
                    <a:p>
                      <a:pPr algn="l"/>
                      <a:endParaRPr kumimoji="1" lang="ja-JP" altLang="en-US" sz="1200" dirty="0">
                        <a:latin typeface="+mn-ea"/>
                        <a:ea typeface="+mn-ea"/>
                      </a:endParaRPr>
                    </a:p>
                  </a:txBody>
                  <a:tcPr anchor="ctr"/>
                </a:tc>
                <a:extLst>
                  <a:ext uri="{0D108BD9-81ED-4DB2-BD59-A6C34878D82A}">
                    <a16:rowId xmlns:a16="http://schemas.microsoft.com/office/drawing/2014/main" val="2648981465"/>
                  </a:ext>
                </a:extLst>
              </a:tr>
              <a:tr h="261499">
                <a:tc>
                  <a:txBody>
                    <a:bodyPr/>
                    <a:lstStyle/>
                    <a:p>
                      <a:pPr algn="l"/>
                      <a:r>
                        <a:rPr kumimoji="1" lang="ja-JP" altLang="en-US" sz="1200" dirty="0">
                          <a:latin typeface="+mn-ea"/>
                          <a:ea typeface="+mn-ea"/>
                        </a:rPr>
                        <a:t>好中球 </a:t>
                      </a:r>
                      <a:r>
                        <a:rPr kumimoji="1" lang="en-US" altLang="ja-JP" sz="1200" dirty="0">
                          <a:latin typeface="+mn-ea"/>
                          <a:ea typeface="+mn-ea"/>
                        </a:rPr>
                        <a:t>(%)</a:t>
                      </a:r>
                      <a:endParaRPr kumimoji="1" lang="ja-JP" altLang="en-US" sz="1200" dirty="0">
                        <a:latin typeface="+mn-ea"/>
                        <a:ea typeface="+mn-ea"/>
                      </a:endParaRPr>
                    </a:p>
                  </a:txBody>
                  <a:tcPr anchor="ctr"/>
                </a:tc>
                <a:tc>
                  <a:txBody>
                    <a:bodyPr/>
                    <a:lstStyle/>
                    <a:p>
                      <a:pPr algn="l"/>
                      <a:endParaRPr kumimoji="1" lang="ja-JP" altLang="en-US" sz="1200" dirty="0">
                        <a:latin typeface="+mn-ea"/>
                        <a:ea typeface="+mn-ea"/>
                      </a:endParaRPr>
                    </a:p>
                  </a:txBody>
                  <a:tcPr anchor="ctr"/>
                </a:tc>
                <a:extLst>
                  <a:ext uri="{0D108BD9-81ED-4DB2-BD59-A6C34878D82A}">
                    <a16:rowId xmlns:a16="http://schemas.microsoft.com/office/drawing/2014/main" val="1653185934"/>
                  </a:ext>
                </a:extLst>
              </a:tr>
              <a:tr h="261499">
                <a:tc>
                  <a:txBody>
                    <a:bodyPr/>
                    <a:lstStyle/>
                    <a:p>
                      <a:pPr algn="l"/>
                      <a:r>
                        <a:rPr kumimoji="1" lang="en-US" altLang="ja-JP" sz="1200" dirty="0">
                          <a:latin typeface="+mn-ea"/>
                          <a:ea typeface="+mn-ea"/>
                        </a:rPr>
                        <a:t>Hb</a:t>
                      </a:r>
                      <a:r>
                        <a:rPr kumimoji="1" lang="ja-JP" altLang="en-US" sz="1200" dirty="0">
                          <a:latin typeface="+mn-ea"/>
                          <a:ea typeface="+mn-ea"/>
                        </a:rPr>
                        <a:t> </a:t>
                      </a:r>
                      <a:r>
                        <a:rPr kumimoji="1" lang="en-US" altLang="ja-JP" sz="1200" dirty="0">
                          <a:latin typeface="+mn-ea"/>
                          <a:ea typeface="+mn-ea"/>
                        </a:rPr>
                        <a:t>(g/dL)</a:t>
                      </a:r>
                      <a:endParaRPr kumimoji="1" lang="ja-JP" altLang="en-US" sz="1200" dirty="0">
                        <a:latin typeface="+mn-ea"/>
                        <a:ea typeface="+mn-ea"/>
                      </a:endParaRPr>
                    </a:p>
                  </a:txBody>
                  <a:tcPr anchor="ctr"/>
                </a:tc>
                <a:tc>
                  <a:txBody>
                    <a:bodyPr/>
                    <a:lstStyle/>
                    <a:p>
                      <a:pPr algn="l"/>
                      <a:endParaRPr kumimoji="1" lang="ja-JP" altLang="en-US" sz="1200" dirty="0">
                        <a:latin typeface="+mn-ea"/>
                        <a:ea typeface="+mn-ea"/>
                      </a:endParaRPr>
                    </a:p>
                  </a:txBody>
                  <a:tcPr anchor="ctr"/>
                </a:tc>
                <a:extLst>
                  <a:ext uri="{0D108BD9-81ED-4DB2-BD59-A6C34878D82A}">
                    <a16:rowId xmlns:a16="http://schemas.microsoft.com/office/drawing/2014/main" val="3406874024"/>
                  </a:ext>
                </a:extLst>
              </a:tr>
              <a:tr h="261499">
                <a:tc>
                  <a:txBody>
                    <a:bodyPr/>
                    <a:lstStyle/>
                    <a:p>
                      <a:pPr algn="l"/>
                      <a:r>
                        <a:rPr kumimoji="1" lang="en-US" altLang="ja-JP" sz="1200" dirty="0" err="1">
                          <a:latin typeface="+mn-ea"/>
                          <a:ea typeface="+mn-ea"/>
                        </a:rPr>
                        <a:t>Plt</a:t>
                      </a:r>
                      <a:r>
                        <a:rPr kumimoji="1" lang="en-US" altLang="ja-JP" sz="1200" dirty="0">
                          <a:latin typeface="+mn-ea"/>
                          <a:ea typeface="+mn-ea"/>
                        </a:rPr>
                        <a:t> (×10</a:t>
                      </a:r>
                      <a:r>
                        <a:rPr kumimoji="1" lang="en-US" altLang="ja-JP" sz="1200" baseline="30000" dirty="0">
                          <a:latin typeface="+mn-ea"/>
                          <a:ea typeface="+mn-ea"/>
                        </a:rPr>
                        <a:t>4</a:t>
                      </a:r>
                      <a:r>
                        <a:rPr kumimoji="1" lang="en-US" altLang="ja-JP" sz="1200" baseline="0" dirty="0">
                          <a:latin typeface="+mn-ea"/>
                          <a:ea typeface="+mn-ea"/>
                        </a:rPr>
                        <a:t>/</a:t>
                      </a:r>
                      <a:r>
                        <a:rPr kumimoji="1" lang="en-US" altLang="ja-JP" sz="1200" baseline="0" dirty="0" err="1">
                          <a:latin typeface="+mn-ea"/>
                          <a:ea typeface="+mn-ea"/>
                        </a:rPr>
                        <a:t>μL</a:t>
                      </a:r>
                      <a:r>
                        <a:rPr kumimoji="1" lang="en-US" altLang="ja-JP" sz="1200" baseline="0" dirty="0">
                          <a:latin typeface="+mn-ea"/>
                          <a:ea typeface="+mn-ea"/>
                        </a:rPr>
                        <a:t>)</a:t>
                      </a:r>
                      <a:endParaRPr kumimoji="1" lang="ja-JP" altLang="en-US" sz="1200" baseline="0" dirty="0">
                        <a:latin typeface="+mn-ea"/>
                        <a:ea typeface="+mn-ea"/>
                      </a:endParaRPr>
                    </a:p>
                  </a:txBody>
                  <a:tcPr anchor="ctr"/>
                </a:tc>
                <a:tc>
                  <a:txBody>
                    <a:bodyPr/>
                    <a:lstStyle/>
                    <a:p>
                      <a:pPr algn="l"/>
                      <a:endParaRPr kumimoji="1" lang="ja-JP" altLang="en-US" sz="1200" dirty="0">
                        <a:latin typeface="+mn-ea"/>
                        <a:ea typeface="+mn-ea"/>
                      </a:endParaRPr>
                    </a:p>
                  </a:txBody>
                  <a:tcPr anchor="ctr"/>
                </a:tc>
                <a:extLst>
                  <a:ext uri="{0D108BD9-81ED-4DB2-BD59-A6C34878D82A}">
                    <a16:rowId xmlns:a16="http://schemas.microsoft.com/office/drawing/2014/main" val="1468486374"/>
                  </a:ext>
                </a:extLst>
              </a:tr>
            </a:tbl>
          </a:graphicData>
        </a:graphic>
      </p:graphicFrame>
      <p:sp>
        <p:nvSpPr>
          <p:cNvPr id="11" name="テキスト ボックス 10">
            <a:extLst>
              <a:ext uri="{FF2B5EF4-FFF2-40B4-BE49-F238E27FC236}">
                <a16:creationId xmlns:a16="http://schemas.microsoft.com/office/drawing/2014/main" id="{E0CE560B-6E5D-1C99-27C3-211C9FB7D5E7}"/>
              </a:ext>
            </a:extLst>
          </p:cNvPr>
          <p:cNvSpPr txBox="1"/>
          <p:nvPr/>
        </p:nvSpPr>
        <p:spPr>
          <a:xfrm>
            <a:off x="178427" y="1489889"/>
            <a:ext cx="2342605" cy="261610"/>
          </a:xfrm>
          <a:prstGeom prst="rect">
            <a:avLst/>
          </a:prstGeom>
          <a:noFill/>
        </p:spPr>
        <p:txBody>
          <a:bodyPr wrap="square">
            <a:spAutoFit/>
          </a:bodyPr>
          <a:lstStyle/>
          <a:p>
            <a:r>
              <a:rPr lang="ja-JP" altLang="en-US" sz="1100" dirty="0"/>
              <a:t>検査日：＿＿＿＿年＿＿月＿＿日</a:t>
            </a:r>
          </a:p>
        </p:txBody>
      </p:sp>
      <p:graphicFrame>
        <p:nvGraphicFramePr>
          <p:cNvPr id="12" name="表 11">
            <a:extLst>
              <a:ext uri="{FF2B5EF4-FFF2-40B4-BE49-F238E27FC236}">
                <a16:creationId xmlns:a16="http://schemas.microsoft.com/office/drawing/2014/main" id="{971E3BBB-4011-B43A-DB2C-5B4F63D6536C}"/>
              </a:ext>
            </a:extLst>
          </p:cNvPr>
          <p:cNvGraphicFramePr>
            <a:graphicFrameLocks noGrp="1"/>
          </p:cNvGraphicFramePr>
          <p:nvPr>
            <p:extLst>
              <p:ext uri="{D42A27DB-BD31-4B8C-83A1-F6EECF244321}">
                <p14:modId xmlns:p14="http://schemas.microsoft.com/office/powerpoint/2010/main" val="1339520541"/>
              </p:ext>
            </p:extLst>
          </p:nvPr>
        </p:nvGraphicFramePr>
        <p:xfrm>
          <a:off x="3574871" y="1887420"/>
          <a:ext cx="2960086" cy="822960"/>
        </p:xfrm>
        <a:graphic>
          <a:graphicData uri="http://schemas.openxmlformats.org/drawingml/2006/table">
            <a:tbl>
              <a:tblPr firstRow="1" bandRow="1">
                <a:tableStyleId>{5940675A-B579-460E-94D1-54222C63F5DA}</a:tableStyleId>
              </a:tblPr>
              <a:tblGrid>
                <a:gridCol w="1597277">
                  <a:extLst>
                    <a:ext uri="{9D8B030D-6E8A-4147-A177-3AD203B41FA5}">
                      <a16:colId xmlns:a16="http://schemas.microsoft.com/office/drawing/2014/main" val="402097957"/>
                    </a:ext>
                  </a:extLst>
                </a:gridCol>
                <a:gridCol w="1362809">
                  <a:extLst>
                    <a:ext uri="{9D8B030D-6E8A-4147-A177-3AD203B41FA5}">
                      <a16:colId xmlns:a16="http://schemas.microsoft.com/office/drawing/2014/main" val="3001335616"/>
                    </a:ext>
                  </a:extLst>
                </a:gridCol>
              </a:tblGrid>
              <a:tr h="267238">
                <a:tc gridSpan="2">
                  <a:txBody>
                    <a:bodyPr/>
                    <a:lstStyle/>
                    <a:p>
                      <a:pPr algn="l"/>
                      <a:r>
                        <a:rPr kumimoji="1" lang="ja-JP" altLang="en-US" sz="1200" b="1" dirty="0">
                          <a:latin typeface="+mn-ea"/>
                          <a:ea typeface="+mn-ea"/>
                        </a:rPr>
                        <a:t>生化学</a:t>
                      </a:r>
                    </a:p>
                  </a:txBody>
                  <a:tcPr anchor="ctr">
                    <a:solidFill>
                      <a:schemeClr val="bg2">
                        <a:lumMod val="90000"/>
                      </a:schemeClr>
                    </a:solidFill>
                  </a:tcPr>
                </a:tc>
                <a:tc hMerge="1">
                  <a:txBody>
                    <a:bodyPr/>
                    <a:lstStyle/>
                    <a:p>
                      <a:endParaRPr kumimoji="1" lang="ja-JP" altLang="en-US" dirty="0"/>
                    </a:p>
                  </a:txBody>
                  <a:tcPr/>
                </a:tc>
                <a:extLst>
                  <a:ext uri="{0D108BD9-81ED-4DB2-BD59-A6C34878D82A}">
                    <a16:rowId xmlns:a16="http://schemas.microsoft.com/office/drawing/2014/main" val="1440908478"/>
                  </a:ext>
                </a:extLst>
              </a:tr>
              <a:tr h="267238">
                <a:tc>
                  <a:txBody>
                    <a:bodyPr/>
                    <a:lstStyle/>
                    <a:p>
                      <a:pPr algn="l"/>
                      <a:r>
                        <a:rPr kumimoji="1" lang="en-US" altLang="ja-JP" sz="1200" dirty="0">
                          <a:latin typeface="+mn-ea"/>
                          <a:ea typeface="+mn-ea"/>
                        </a:rPr>
                        <a:t>Crea (mg/dL)</a:t>
                      </a:r>
                      <a:endParaRPr kumimoji="1" lang="ja-JP" altLang="en-US" sz="1200" dirty="0">
                        <a:latin typeface="+mn-ea"/>
                        <a:ea typeface="+mn-ea"/>
                      </a:endParaRPr>
                    </a:p>
                  </a:txBody>
                  <a:tcPr anchor="ctr"/>
                </a:tc>
                <a:tc>
                  <a:txBody>
                    <a:bodyPr/>
                    <a:lstStyle/>
                    <a:p>
                      <a:pPr algn="l"/>
                      <a:endParaRPr kumimoji="1" lang="ja-JP" altLang="en-US" sz="1200" dirty="0">
                        <a:latin typeface="+mn-ea"/>
                        <a:ea typeface="+mn-ea"/>
                      </a:endParaRPr>
                    </a:p>
                  </a:txBody>
                  <a:tcPr anchor="ctr"/>
                </a:tc>
                <a:extLst>
                  <a:ext uri="{0D108BD9-81ED-4DB2-BD59-A6C34878D82A}">
                    <a16:rowId xmlns:a16="http://schemas.microsoft.com/office/drawing/2014/main" val="2972656280"/>
                  </a:ext>
                </a:extLst>
              </a:tr>
              <a:tr h="267238">
                <a:tc>
                  <a:txBody>
                    <a:bodyPr/>
                    <a:lstStyle/>
                    <a:p>
                      <a:pPr algn="l"/>
                      <a:r>
                        <a:rPr kumimoji="1" lang="en-US" altLang="ja-JP" sz="1200" dirty="0">
                          <a:latin typeface="+mn-ea"/>
                          <a:ea typeface="+mn-ea"/>
                        </a:rPr>
                        <a:t>eGFR</a:t>
                      </a:r>
                      <a:endParaRPr kumimoji="1" lang="ja-JP" altLang="en-US" sz="1200" dirty="0">
                        <a:latin typeface="+mn-ea"/>
                        <a:ea typeface="+mn-ea"/>
                      </a:endParaRPr>
                    </a:p>
                  </a:txBody>
                  <a:tcPr anchor="ctr"/>
                </a:tc>
                <a:tc>
                  <a:txBody>
                    <a:bodyPr/>
                    <a:lstStyle/>
                    <a:p>
                      <a:pPr algn="l"/>
                      <a:endParaRPr kumimoji="1" lang="ja-JP" altLang="en-US" sz="1200" dirty="0">
                        <a:latin typeface="+mn-ea"/>
                        <a:ea typeface="+mn-ea"/>
                      </a:endParaRPr>
                    </a:p>
                  </a:txBody>
                  <a:tcPr anchor="ctr"/>
                </a:tc>
                <a:extLst>
                  <a:ext uri="{0D108BD9-81ED-4DB2-BD59-A6C34878D82A}">
                    <a16:rowId xmlns:a16="http://schemas.microsoft.com/office/drawing/2014/main" val="3236744111"/>
                  </a:ext>
                </a:extLst>
              </a:tr>
            </a:tbl>
          </a:graphicData>
        </a:graphic>
      </p:graphicFrame>
      <p:graphicFrame>
        <p:nvGraphicFramePr>
          <p:cNvPr id="13" name="表 12">
            <a:extLst>
              <a:ext uri="{FF2B5EF4-FFF2-40B4-BE49-F238E27FC236}">
                <a16:creationId xmlns:a16="http://schemas.microsoft.com/office/drawing/2014/main" id="{99939221-0F52-3960-8F48-75BEBA894D5A}"/>
              </a:ext>
            </a:extLst>
          </p:cNvPr>
          <p:cNvGraphicFramePr>
            <a:graphicFrameLocks noGrp="1"/>
          </p:cNvGraphicFramePr>
          <p:nvPr>
            <p:extLst>
              <p:ext uri="{D42A27DB-BD31-4B8C-83A1-F6EECF244321}">
                <p14:modId xmlns:p14="http://schemas.microsoft.com/office/powerpoint/2010/main" val="1926230062"/>
              </p:ext>
            </p:extLst>
          </p:nvPr>
        </p:nvGraphicFramePr>
        <p:xfrm>
          <a:off x="3574871" y="2710380"/>
          <a:ext cx="2960086" cy="548640"/>
        </p:xfrm>
        <a:graphic>
          <a:graphicData uri="http://schemas.openxmlformats.org/drawingml/2006/table">
            <a:tbl>
              <a:tblPr firstRow="1" bandRow="1">
                <a:tableStyleId>{5940675A-B579-460E-94D1-54222C63F5DA}</a:tableStyleId>
              </a:tblPr>
              <a:tblGrid>
                <a:gridCol w="1565917">
                  <a:extLst>
                    <a:ext uri="{9D8B030D-6E8A-4147-A177-3AD203B41FA5}">
                      <a16:colId xmlns:a16="http://schemas.microsoft.com/office/drawing/2014/main" val="402097957"/>
                    </a:ext>
                  </a:extLst>
                </a:gridCol>
                <a:gridCol w="1394169">
                  <a:extLst>
                    <a:ext uri="{9D8B030D-6E8A-4147-A177-3AD203B41FA5}">
                      <a16:colId xmlns:a16="http://schemas.microsoft.com/office/drawing/2014/main" val="3001335616"/>
                    </a:ext>
                  </a:extLst>
                </a:gridCol>
              </a:tblGrid>
              <a:tr h="261499">
                <a:tc gridSpan="2">
                  <a:txBody>
                    <a:bodyPr/>
                    <a:lstStyle/>
                    <a:p>
                      <a:pPr algn="l"/>
                      <a:r>
                        <a:rPr kumimoji="1" lang="ja-JP" altLang="en-US" sz="1200" b="1" dirty="0">
                          <a:latin typeface="+mn-ea"/>
                          <a:ea typeface="+mn-ea"/>
                        </a:rPr>
                        <a:t>腫瘍マーカー</a:t>
                      </a:r>
                    </a:p>
                  </a:txBody>
                  <a:tcPr anchor="ctr">
                    <a:solidFill>
                      <a:schemeClr val="bg2">
                        <a:lumMod val="90000"/>
                      </a:schemeClr>
                    </a:solidFill>
                  </a:tcPr>
                </a:tc>
                <a:tc hMerge="1">
                  <a:txBody>
                    <a:bodyPr/>
                    <a:lstStyle/>
                    <a:p>
                      <a:endParaRPr kumimoji="1" lang="ja-JP" altLang="en-US" dirty="0"/>
                    </a:p>
                  </a:txBody>
                  <a:tcPr/>
                </a:tc>
                <a:extLst>
                  <a:ext uri="{0D108BD9-81ED-4DB2-BD59-A6C34878D82A}">
                    <a16:rowId xmlns:a16="http://schemas.microsoft.com/office/drawing/2014/main" val="1440908478"/>
                  </a:ext>
                </a:extLst>
              </a:tr>
              <a:tr h="261499">
                <a:tc>
                  <a:txBody>
                    <a:bodyPr/>
                    <a:lstStyle/>
                    <a:p>
                      <a:pPr algn="l"/>
                      <a:r>
                        <a:rPr kumimoji="1" lang="en-US" altLang="ja-JP" sz="1200" dirty="0">
                          <a:latin typeface="+mn-ea"/>
                          <a:ea typeface="+mn-ea"/>
                        </a:rPr>
                        <a:t>PSA</a:t>
                      </a:r>
                      <a:r>
                        <a:rPr kumimoji="1" lang="ja-JP" altLang="en-US" sz="1200" dirty="0">
                          <a:latin typeface="+mn-ea"/>
                          <a:ea typeface="+mn-ea"/>
                        </a:rPr>
                        <a:t> </a:t>
                      </a:r>
                      <a:r>
                        <a:rPr kumimoji="1" lang="en-US" altLang="ja-JP" sz="1200" dirty="0">
                          <a:latin typeface="+mn-ea"/>
                          <a:ea typeface="+mn-ea"/>
                        </a:rPr>
                        <a:t>(ng/mL)</a:t>
                      </a:r>
                      <a:endParaRPr kumimoji="1" lang="ja-JP" altLang="en-US" sz="1200" dirty="0">
                        <a:latin typeface="+mn-ea"/>
                        <a:ea typeface="+mn-ea"/>
                      </a:endParaRPr>
                    </a:p>
                  </a:txBody>
                  <a:tcPr anchor="ctr"/>
                </a:tc>
                <a:tc>
                  <a:txBody>
                    <a:bodyPr/>
                    <a:lstStyle/>
                    <a:p>
                      <a:pPr algn="l"/>
                      <a:endParaRPr kumimoji="1" lang="ja-JP" altLang="en-US" sz="1200" dirty="0">
                        <a:latin typeface="+mn-ea"/>
                        <a:ea typeface="+mn-ea"/>
                      </a:endParaRPr>
                    </a:p>
                  </a:txBody>
                  <a:tcPr anchor="ctr"/>
                </a:tc>
                <a:extLst>
                  <a:ext uri="{0D108BD9-81ED-4DB2-BD59-A6C34878D82A}">
                    <a16:rowId xmlns:a16="http://schemas.microsoft.com/office/drawing/2014/main" val="2648981465"/>
                  </a:ext>
                </a:extLst>
              </a:tr>
            </a:tbl>
          </a:graphicData>
        </a:graphic>
      </p:graphicFrame>
      <p:graphicFrame>
        <p:nvGraphicFramePr>
          <p:cNvPr id="14" name="表 13">
            <a:extLst>
              <a:ext uri="{FF2B5EF4-FFF2-40B4-BE49-F238E27FC236}">
                <a16:creationId xmlns:a16="http://schemas.microsoft.com/office/drawing/2014/main" id="{F6875294-BA0B-0231-F17E-7AA947615611}"/>
              </a:ext>
            </a:extLst>
          </p:cNvPr>
          <p:cNvGraphicFramePr>
            <a:graphicFrameLocks noGrp="1"/>
          </p:cNvGraphicFramePr>
          <p:nvPr>
            <p:extLst>
              <p:ext uri="{D42A27DB-BD31-4B8C-83A1-F6EECF244321}">
                <p14:modId xmlns:p14="http://schemas.microsoft.com/office/powerpoint/2010/main" val="1296941341"/>
              </p:ext>
            </p:extLst>
          </p:nvPr>
        </p:nvGraphicFramePr>
        <p:xfrm>
          <a:off x="323042" y="3533340"/>
          <a:ext cx="6211915" cy="3291840"/>
        </p:xfrm>
        <a:graphic>
          <a:graphicData uri="http://schemas.openxmlformats.org/drawingml/2006/table">
            <a:tbl>
              <a:tblPr firstRow="1" bandRow="1">
                <a:tableStyleId>{5940675A-B579-460E-94D1-54222C63F5DA}</a:tableStyleId>
              </a:tblPr>
              <a:tblGrid>
                <a:gridCol w="1589979">
                  <a:extLst>
                    <a:ext uri="{9D8B030D-6E8A-4147-A177-3AD203B41FA5}">
                      <a16:colId xmlns:a16="http://schemas.microsoft.com/office/drawing/2014/main" val="402097957"/>
                    </a:ext>
                  </a:extLst>
                </a:gridCol>
                <a:gridCol w="4621936">
                  <a:extLst>
                    <a:ext uri="{9D8B030D-6E8A-4147-A177-3AD203B41FA5}">
                      <a16:colId xmlns:a16="http://schemas.microsoft.com/office/drawing/2014/main" val="3001335616"/>
                    </a:ext>
                  </a:extLst>
                </a:gridCol>
              </a:tblGrid>
              <a:tr h="224893">
                <a:tc gridSpan="2">
                  <a:txBody>
                    <a:bodyPr/>
                    <a:lstStyle/>
                    <a:p>
                      <a:pPr algn="l"/>
                      <a:r>
                        <a:rPr kumimoji="1" lang="ja-JP" altLang="en-US" sz="1200" b="1" dirty="0">
                          <a:latin typeface="+mn-ea"/>
                          <a:ea typeface="+mn-ea"/>
                        </a:rPr>
                        <a:t>病状</a:t>
                      </a:r>
                    </a:p>
                  </a:txBody>
                  <a:tcPr anchor="ctr">
                    <a:solidFill>
                      <a:schemeClr val="bg2">
                        <a:lumMod val="90000"/>
                      </a:schemeClr>
                    </a:solidFill>
                  </a:tcPr>
                </a:tc>
                <a:tc hMerge="1">
                  <a:txBody>
                    <a:bodyPr/>
                    <a:lstStyle/>
                    <a:p>
                      <a:endParaRPr kumimoji="1" lang="ja-JP" altLang="en-US" dirty="0"/>
                    </a:p>
                  </a:txBody>
                  <a:tcPr/>
                </a:tc>
                <a:extLst>
                  <a:ext uri="{0D108BD9-81ED-4DB2-BD59-A6C34878D82A}">
                    <a16:rowId xmlns:a16="http://schemas.microsoft.com/office/drawing/2014/main" val="1440908478"/>
                  </a:ext>
                </a:extLst>
              </a:tr>
              <a:tr h="238462">
                <a:tc>
                  <a:txBody>
                    <a:bodyPr/>
                    <a:lstStyle/>
                    <a:p>
                      <a:pPr algn="l"/>
                      <a:r>
                        <a:rPr kumimoji="1" lang="en-US" altLang="ja-JP" sz="1200" dirty="0">
                          <a:latin typeface="+mn-ea"/>
                          <a:ea typeface="+mn-ea"/>
                        </a:rPr>
                        <a:t>TNM</a:t>
                      </a:r>
                      <a:r>
                        <a:rPr kumimoji="1" lang="ja-JP" altLang="en-US" sz="1200" dirty="0">
                          <a:latin typeface="+mn-ea"/>
                          <a:ea typeface="+mn-ea"/>
                        </a:rPr>
                        <a:t>分類</a:t>
                      </a:r>
                    </a:p>
                  </a:txBody>
                  <a:tcPr anchor="ctr"/>
                </a:tc>
                <a:tc>
                  <a:txBody>
                    <a:bodyPr/>
                    <a:lstStyle/>
                    <a:p>
                      <a:pPr algn="l"/>
                      <a:r>
                        <a:rPr kumimoji="1" lang="en-US" altLang="ja-JP" sz="1200" dirty="0">
                          <a:latin typeface="+mn-ea"/>
                          <a:ea typeface="+mn-ea"/>
                        </a:rPr>
                        <a:t>T</a:t>
                      </a:r>
                      <a:r>
                        <a:rPr kumimoji="1" lang="ja-JP" altLang="en-US" sz="1200" dirty="0">
                          <a:latin typeface="+mn-ea"/>
                          <a:ea typeface="+mn-ea"/>
                        </a:rPr>
                        <a:t>（　　）</a:t>
                      </a:r>
                      <a:r>
                        <a:rPr kumimoji="1" lang="en-US" altLang="ja-JP" sz="1200" dirty="0">
                          <a:latin typeface="+mn-ea"/>
                          <a:ea typeface="+mn-ea"/>
                        </a:rPr>
                        <a:t>N</a:t>
                      </a:r>
                      <a:r>
                        <a:rPr kumimoji="1" lang="ja-JP" altLang="en-US" sz="1200" dirty="0">
                          <a:latin typeface="+mn-ea"/>
                          <a:ea typeface="+mn-ea"/>
                        </a:rPr>
                        <a:t>（　　）</a:t>
                      </a:r>
                      <a:r>
                        <a:rPr kumimoji="1" lang="en-US" altLang="ja-JP" sz="1200" dirty="0">
                          <a:latin typeface="+mn-ea"/>
                          <a:ea typeface="+mn-ea"/>
                        </a:rPr>
                        <a:t>M</a:t>
                      </a:r>
                      <a:r>
                        <a:rPr kumimoji="1" lang="ja-JP" altLang="en-US" sz="1200" dirty="0">
                          <a:latin typeface="+mn-ea"/>
                          <a:ea typeface="+mn-ea"/>
                        </a:rPr>
                        <a:t>（　　）</a:t>
                      </a:r>
                    </a:p>
                  </a:txBody>
                  <a:tcPr anchor="ctr"/>
                </a:tc>
                <a:extLst>
                  <a:ext uri="{0D108BD9-81ED-4DB2-BD59-A6C34878D82A}">
                    <a16:rowId xmlns:a16="http://schemas.microsoft.com/office/drawing/2014/main" val="2066344234"/>
                  </a:ext>
                </a:extLst>
              </a:tr>
              <a:tr h="238462">
                <a:tc>
                  <a:txBody>
                    <a:bodyPr/>
                    <a:lstStyle/>
                    <a:p>
                      <a:pPr algn="l"/>
                      <a:r>
                        <a:rPr kumimoji="1" lang="en-US" altLang="ja-JP" sz="1200" dirty="0">
                          <a:latin typeface="+mn-ea"/>
                          <a:ea typeface="+mn-ea"/>
                        </a:rPr>
                        <a:t>Initial PSA</a:t>
                      </a:r>
                      <a:endParaRPr kumimoji="1" lang="ja-JP" altLang="en-US" sz="1200" dirty="0">
                        <a:latin typeface="+mn-ea"/>
                        <a:ea typeface="+mn-ea"/>
                      </a:endParaRPr>
                    </a:p>
                  </a:txBody>
                  <a:tcPr anchor="ctr"/>
                </a:tc>
                <a:tc>
                  <a:txBody>
                    <a:bodyPr/>
                    <a:lstStyle/>
                    <a:p>
                      <a:pPr algn="l"/>
                      <a:r>
                        <a:rPr kumimoji="1" lang="ja-JP" altLang="en-US" sz="1200" dirty="0">
                          <a:latin typeface="+mn-ea"/>
                          <a:ea typeface="+mn-ea"/>
                        </a:rPr>
                        <a:t>（　　　　　　）</a:t>
                      </a:r>
                      <a:r>
                        <a:rPr kumimoji="1" lang="en-US" altLang="ja-JP" sz="1200" dirty="0">
                          <a:latin typeface="+mn-ea"/>
                          <a:ea typeface="+mn-ea"/>
                        </a:rPr>
                        <a:t>ng/mL</a:t>
                      </a:r>
                      <a:endParaRPr kumimoji="1" lang="ja-JP" altLang="en-US" sz="1200" dirty="0">
                        <a:latin typeface="+mn-ea"/>
                        <a:ea typeface="+mn-ea"/>
                      </a:endParaRPr>
                    </a:p>
                  </a:txBody>
                  <a:tcPr anchor="ctr"/>
                </a:tc>
                <a:extLst>
                  <a:ext uri="{0D108BD9-81ED-4DB2-BD59-A6C34878D82A}">
                    <a16:rowId xmlns:a16="http://schemas.microsoft.com/office/drawing/2014/main" val="3296930096"/>
                  </a:ext>
                </a:extLst>
              </a:tr>
              <a:tr h="238462">
                <a:tc>
                  <a:txBody>
                    <a:bodyPr/>
                    <a:lstStyle/>
                    <a:p>
                      <a:pPr algn="l"/>
                      <a:r>
                        <a:rPr kumimoji="1" lang="en-US" altLang="ja-JP" sz="1200" dirty="0">
                          <a:latin typeface="+mn-ea"/>
                          <a:ea typeface="+mn-ea"/>
                        </a:rPr>
                        <a:t>Gleason score</a:t>
                      </a:r>
                    </a:p>
                  </a:txBody>
                  <a:tcPr anchor="ctr"/>
                </a:tc>
                <a:tc>
                  <a:txBody>
                    <a:bodyPr/>
                    <a:lstStyle/>
                    <a:p>
                      <a:pPr algn="l"/>
                      <a:r>
                        <a:rPr kumimoji="1" lang="en-US" altLang="ja-JP" sz="1200" dirty="0">
                          <a:latin typeface="+mn-ea"/>
                          <a:ea typeface="+mn-ea"/>
                        </a:rPr>
                        <a:t>GS:</a:t>
                      </a:r>
                      <a:r>
                        <a:rPr kumimoji="1" lang="ja-JP" altLang="en-US" sz="1200" dirty="0">
                          <a:latin typeface="+mn-ea"/>
                          <a:ea typeface="+mn-ea"/>
                        </a:rPr>
                        <a:t>（　　）</a:t>
                      </a:r>
                      <a:r>
                        <a:rPr kumimoji="1" lang="en-US" altLang="ja-JP" sz="1200" dirty="0">
                          <a:latin typeface="+mn-ea"/>
                          <a:ea typeface="+mn-ea"/>
                        </a:rPr>
                        <a:t>+</a:t>
                      </a:r>
                      <a:r>
                        <a:rPr kumimoji="1" lang="ja-JP" altLang="en-US" sz="1200" dirty="0">
                          <a:latin typeface="+mn-ea"/>
                          <a:ea typeface="+mn-ea"/>
                        </a:rPr>
                        <a:t>（　　）</a:t>
                      </a:r>
                      <a:r>
                        <a:rPr kumimoji="1" lang="en-US" altLang="ja-JP" sz="1200" dirty="0">
                          <a:latin typeface="+mn-ea"/>
                          <a:ea typeface="+mn-ea"/>
                        </a:rPr>
                        <a:t>=</a:t>
                      </a:r>
                      <a:r>
                        <a:rPr kumimoji="1" lang="ja-JP" altLang="en-US" sz="1200" dirty="0">
                          <a:latin typeface="+mn-ea"/>
                          <a:ea typeface="+mn-ea"/>
                        </a:rPr>
                        <a:t>（　　）（□生検標本　   □全摘標本）</a:t>
                      </a:r>
                    </a:p>
                  </a:txBody>
                  <a:tcPr anchor="ctr"/>
                </a:tc>
                <a:extLst>
                  <a:ext uri="{0D108BD9-81ED-4DB2-BD59-A6C34878D82A}">
                    <a16:rowId xmlns:a16="http://schemas.microsoft.com/office/drawing/2014/main" val="3524737221"/>
                  </a:ext>
                </a:extLst>
              </a:tr>
              <a:tr h="238462">
                <a:tc>
                  <a:txBody>
                    <a:bodyPr/>
                    <a:lstStyle/>
                    <a:p>
                      <a:pPr algn="l"/>
                      <a:r>
                        <a:rPr kumimoji="1" lang="en-US" altLang="ja-JP" sz="1200" dirty="0">
                          <a:latin typeface="+mn-ea"/>
                          <a:ea typeface="+mn-ea"/>
                        </a:rPr>
                        <a:t>ARSI</a:t>
                      </a:r>
                      <a:r>
                        <a:rPr kumimoji="1" lang="ja-JP" altLang="en-US" sz="1200" dirty="0">
                          <a:latin typeface="+mn-ea"/>
                          <a:ea typeface="+mn-ea"/>
                        </a:rPr>
                        <a:t>使用数</a:t>
                      </a:r>
                    </a:p>
                  </a:txBody>
                  <a:tcPr anchor="ctr"/>
                </a:tc>
                <a:tc>
                  <a:txBody>
                    <a:bodyPr/>
                    <a:lstStyle/>
                    <a:p>
                      <a:pPr algn="l"/>
                      <a:r>
                        <a:rPr kumimoji="1" lang="ja-JP" altLang="en-US" sz="1200" dirty="0">
                          <a:latin typeface="+mn-ea"/>
                          <a:ea typeface="+mn-ea"/>
                        </a:rPr>
                        <a:t>□１剤　□２剤以上（使用薬剤：　　　　　　　　　　　　   ）</a:t>
                      </a:r>
                    </a:p>
                  </a:txBody>
                  <a:tcPr anchor="ctr"/>
                </a:tc>
                <a:extLst>
                  <a:ext uri="{0D108BD9-81ED-4DB2-BD59-A6C34878D82A}">
                    <a16:rowId xmlns:a16="http://schemas.microsoft.com/office/drawing/2014/main" val="2646306487"/>
                  </a:ext>
                </a:extLst>
              </a:tr>
              <a:tr h="238462">
                <a:tc>
                  <a:txBody>
                    <a:bodyPr/>
                    <a:lstStyle/>
                    <a:p>
                      <a:pPr algn="l"/>
                      <a:r>
                        <a:rPr kumimoji="1" lang="ja-JP" altLang="en-US" sz="1200" dirty="0">
                          <a:latin typeface="+mn-ea"/>
                          <a:ea typeface="+mn-ea"/>
                        </a:rPr>
                        <a:t>リンパ節転移</a:t>
                      </a:r>
                    </a:p>
                  </a:txBody>
                  <a:tcPr anchor="ctr"/>
                </a:tc>
                <a:tc>
                  <a:txBody>
                    <a:bodyPr/>
                    <a:lstStyle/>
                    <a:p>
                      <a:pPr algn="l"/>
                      <a:r>
                        <a:rPr kumimoji="1" lang="ja-JP" altLang="en-US" sz="1200" dirty="0">
                          <a:latin typeface="+mn-ea"/>
                          <a:ea typeface="+mn-ea"/>
                        </a:rPr>
                        <a:t>□無　　□有（□所属内</a:t>
                      </a:r>
                      <a:r>
                        <a:rPr kumimoji="1" lang="en-US" altLang="ja-JP" sz="1200" dirty="0">
                          <a:latin typeface="+mn-ea"/>
                          <a:ea typeface="+mn-ea"/>
                        </a:rPr>
                        <a:t>LN</a:t>
                      </a:r>
                      <a:r>
                        <a:rPr kumimoji="1" lang="ja-JP" altLang="en-US" sz="1200" dirty="0">
                          <a:latin typeface="+mn-ea"/>
                          <a:ea typeface="+mn-ea"/>
                        </a:rPr>
                        <a:t>　　□所属内＋所属外</a:t>
                      </a:r>
                      <a:r>
                        <a:rPr kumimoji="1" lang="en-US" altLang="ja-JP" sz="1200" dirty="0">
                          <a:latin typeface="+mn-ea"/>
                          <a:ea typeface="+mn-ea"/>
                        </a:rPr>
                        <a:t>LN</a:t>
                      </a:r>
                      <a:r>
                        <a:rPr kumimoji="1" lang="ja-JP" altLang="en-US" sz="1200" dirty="0">
                          <a:latin typeface="+mn-ea"/>
                          <a:ea typeface="+mn-ea"/>
                        </a:rPr>
                        <a:t>）</a:t>
                      </a:r>
                    </a:p>
                  </a:txBody>
                  <a:tcPr anchor="ctr"/>
                </a:tc>
                <a:extLst>
                  <a:ext uri="{0D108BD9-81ED-4DB2-BD59-A6C34878D82A}">
                    <a16:rowId xmlns:a16="http://schemas.microsoft.com/office/drawing/2014/main" val="1047554352"/>
                  </a:ext>
                </a:extLst>
              </a:tr>
              <a:tr h="238462">
                <a:tc>
                  <a:txBody>
                    <a:bodyPr/>
                    <a:lstStyle/>
                    <a:p>
                      <a:pPr algn="l"/>
                      <a:r>
                        <a:rPr kumimoji="1" lang="ja-JP" altLang="en-US" sz="1200" dirty="0">
                          <a:latin typeface="+mn-ea"/>
                          <a:ea typeface="+mn-ea"/>
                        </a:rPr>
                        <a:t>骨転移</a:t>
                      </a:r>
                    </a:p>
                  </a:txBody>
                  <a:tcPr anchor="ctr"/>
                </a:tc>
                <a:tc>
                  <a:txBody>
                    <a:bodyPr/>
                    <a:lstStyle/>
                    <a:p>
                      <a:pPr algn="l"/>
                      <a:r>
                        <a:rPr kumimoji="1" lang="ja-JP" altLang="en-US" sz="1200" dirty="0">
                          <a:latin typeface="+mn-ea"/>
                          <a:ea typeface="+mn-ea"/>
                        </a:rPr>
                        <a:t>□無　　□有（</a:t>
                      </a:r>
                      <a:r>
                        <a:rPr kumimoji="1" lang="en-US" altLang="ja-JP" sz="1200" dirty="0">
                          <a:latin typeface="+mn-ea"/>
                          <a:ea typeface="+mn-ea"/>
                        </a:rPr>
                        <a:t>EOD</a:t>
                      </a:r>
                      <a:r>
                        <a:rPr kumimoji="1" lang="ja-JP" altLang="en-US" sz="1200" dirty="0">
                          <a:latin typeface="+mn-ea"/>
                          <a:ea typeface="+mn-ea"/>
                        </a:rPr>
                        <a:t>：　   　　　　　　　　　　　　　　　　）</a:t>
                      </a:r>
                    </a:p>
                  </a:txBody>
                  <a:tcPr anchor="ctr"/>
                </a:tc>
                <a:extLst>
                  <a:ext uri="{0D108BD9-81ED-4DB2-BD59-A6C34878D82A}">
                    <a16:rowId xmlns:a16="http://schemas.microsoft.com/office/drawing/2014/main" val="2222482882"/>
                  </a:ext>
                </a:extLst>
              </a:tr>
              <a:tr h="238462">
                <a:tc>
                  <a:txBody>
                    <a:bodyPr/>
                    <a:lstStyle/>
                    <a:p>
                      <a:pPr algn="l"/>
                      <a:r>
                        <a:rPr kumimoji="1" lang="ja-JP" altLang="en-US" sz="1200" dirty="0">
                          <a:latin typeface="+mn-ea"/>
                          <a:ea typeface="+mn-ea"/>
                        </a:rPr>
                        <a:t>肺転移</a:t>
                      </a:r>
                    </a:p>
                  </a:txBody>
                  <a:tcPr anchor="ctr"/>
                </a:tc>
                <a:tc>
                  <a:txBody>
                    <a:bodyPr/>
                    <a:lstStyle/>
                    <a:p>
                      <a:pPr algn="l"/>
                      <a:r>
                        <a:rPr kumimoji="1" lang="ja-JP" altLang="en-US" sz="1200" dirty="0">
                          <a:latin typeface="+mn-ea"/>
                          <a:ea typeface="+mn-ea"/>
                        </a:rPr>
                        <a:t>□無　　□有（□単発　　□多発）</a:t>
                      </a:r>
                    </a:p>
                  </a:txBody>
                  <a:tcPr anchor="ctr"/>
                </a:tc>
                <a:extLst>
                  <a:ext uri="{0D108BD9-81ED-4DB2-BD59-A6C34878D82A}">
                    <a16:rowId xmlns:a16="http://schemas.microsoft.com/office/drawing/2014/main" val="1653185934"/>
                  </a:ext>
                </a:extLst>
              </a:tr>
              <a:tr h="238462">
                <a:tc>
                  <a:txBody>
                    <a:bodyPr/>
                    <a:lstStyle/>
                    <a:p>
                      <a:pPr algn="l"/>
                      <a:r>
                        <a:rPr kumimoji="1" lang="ja-JP" altLang="en-US" sz="1200" dirty="0">
                          <a:latin typeface="+mn-ea"/>
                          <a:ea typeface="+mn-ea"/>
                        </a:rPr>
                        <a:t>肝転移</a:t>
                      </a:r>
                    </a:p>
                  </a:txBody>
                  <a:tcPr anchor="ctr"/>
                </a:tc>
                <a:tc>
                  <a:txBody>
                    <a:bodyPr/>
                    <a:lstStyle/>
                    <a:p>
                      <a:pPr algn="l"/>
                      <a:r>
                        <a:rPr kumimoji="1" lang="ja-JP" altLang="en-US" sz="1200" dirty="0">
                          <a:latin typeface="+mn-ea"/>
                          <a:ea typeface="+mn-ea"/>
                        </a:rPr>
                        <a:t>□無　　□有　</a:t>
                      </a:r>
                    </a:p>
                  </a:txBody>
                  <a:tcPr anchor="ctr"/>
                </a:tc>
                <a:extLst>
                  <a:ext uri="{0D108BD9-81ED-4DB2-BD59-A6C34878D82A}">
                    <a16:rowId xmlns:a16="http://schemas.microsoft.com/office/drawing/2014/main" val="3227680871"/>
                  </a:ext>
                </a:extLst>
              </a:tr>
              <a:tr h="238462">
                <a:tc>
                  <a:txBody>
                    <a:bodyPr/>
                    <a:lstStyle/>
                    <a:p>
                      <a:pPr algn="l"/>
                      <a:r>
                        <a:rPr kumimoji="1" lang="ja-JP" altLang="en-US" sz="1200" baseline="0" dirty="0">
                          <a:latin typeface="+mn-ea"/>
                          <a:ea typeface="+mn-ea"/>
                        </a:rPr>
                        <a:t>その他の転移</a:t>
                      </a:r>
                    </a:p>
                  </a:txBody>
                  <a:tcPr anchor="ctr"/>
                </a:tc>
                <a:tc>
                  <a:txBody>
                    <a:bodyPr/>
                    <a:lstStyle/>
                    <a:p>
                      <a:pPr algn="l"/>
                      <a:r>
                        <a:rPr kumimoji="1" lang="ja-JP" altLang="en-US" sz="1200" dirty="0">
                          <a:latin typeface="+mn-ea"/>
                          <a:ea typeface="+mn-ea"/>
                        </a:rPr>
                        <a:t>□無　　□有（部位：　　　　　　　   　　　　　　　　　　）</a:t>
                      </a:r>
                    </a:p>
                  </a:txBody>
                  <a:tcPr anchor="ctr"/>
                </a:tc>
                <a:extLst>
                  <a:ext uri="{0D108BD9-81ED-4DB2-BD59-A6C34878D82A}">
                    <a16:rowId xmlns:a16="http://schemas.microsoft.com/office/drawing/2014/main" val="1468486374"/>
                  </a:ext>
                </a:extLst>
              </a:tr>
              <a:tr h="238462">
                <a:tc>
                  <a:txBody>
                    <a:bodyPr/>
                    <a:lstStyle/>
                    <a:p>
                      <a:pPr algn="l"/>
                      <a:r>
                        <a:rPr kumimoji="1" lang="en-US" altLang="ja-JP" sz="1200" dirty="0">
                          <a:latin typeface="+mn-ea"/>
                          <a:ea typeface="+mn-ea"/>
                        </a:rPr>
                        <a:t>Valiant histology</a:t>
                      </a:r>
                      <a:endParaRPr kumimoji="1" lang="ja-JP" altLang="en-US" sz="1200" dirty="0">
                        <a:latin typeface="+mn-ea"/>
                        <a:ea typeface="+mn-ea"/>
                      </a:endParaRPr>
                    </a:p>
                  </a:txBody>
                  <a:tcPr anchor="ctr"/>
                </a:tc>
                <a:tc>
                  <a:txBody>
                    <a:bodyPr/>
                    <a:lstStyle/>
                    <a:p>
                      <a:pPr algn="l"/>
                      <a:r>
                        <a:rPr kumimoji="1" lang="ja-JP" altLang="en-US" sz="1200" dirty="0">
                          <a:latin typeface="+mn-ea"/>
                          <a:ea typeface="+mn-ea"/>
                        </a:rPr>
                        <a:t>□無　　□有（</a:t>
                      </a:r>
                      <a:r>
                        <a:rPr kumimoji="1" lang="en-US" altLang="ja-JP" sz="1200" dirty="0">
                          <a:latin typeface="+mn-ea"/>
                          <a:ea typeface="+mn-ea"/>
                        </a:rPr>
                        <a:t>Component</a:t>
                      </a:r>
                      <a:r>
                        <a:rPr kumimoji="1" lang="ja-JP" altLang="en-US" sz="1200" dirty="0">
                          <a:latin typeface="+mn-ea"/>
                          <a:ea typeface="+mn-ea"/>
                        </a:rPr>
                        <a:t>：　　　　　  　　　　　　　　　）</a:t>
                      </a:r>
                    </a:p>
                  </a:txBody>
                  <a:tcPr anchor="ctr"/>
                </a:tc>
                <a:extLst>
                  <a:ext uri="{0D108BD9-81ED-4DB2-BD59-A6C34878D82A}">
                    <a16:rowId xmlns:a16="http://schemas.microsoft.com/office/drawing/2014/main" val="3661802467"/>
                  </a:ext>
                </a:extLst>
              </a:tr>
              <a:tr h="238462">
                <a:tc>
                  <a:txBody>
                    <a:bodyPr/>
                    <a:lstStyle/>
                    <a:p>
                      <a:pPr algn="l"/>
                      <a:r>
                        <a:rPr kumimoji="1" lang="ja-JP" altLang="en-US" sz="1200" baseline="0" dirty="0">
                          <a:latin typeface="+mn-ea"/>
                          <a:ea typeface="+mn-ea"/>
                        </a:rPr>
                        <a:t>オピオイドの使用</a:t>
                      </a:r>
                    </a:p>
                  </a:txBody>
                  <a:tcPr anchor="ctr"/>
                </a:tc>
                <a:tc>
                  <a:txBody>
                    <a:bodyPr/>
                    <a:lstStyle/>
                    <a:p>
                      <a:pPr algn="l"/>
                      <a:r>
                        <a:rPr kumimoji="1" lang="ja-JP" altLang="en-US" sz="1200" dirty="0">
                          <a:latin typeface="+mn-ea"/>
                          <a:ea typeface="+mn-ea"/>
                        </a:rPr>
                        <a:t>□無　　□有</a:t>
                      </a:r>
                    </a:p>
                  </a:txBody>
                  <a:tcPr anchor="ctr"/>
                </a:tc>
                <a:extLst>
                  <a:ext uri="{0D108BD9-81ED-4DB2-BD59-A6C34878D82A}">
                    <a16:rowId xmlns:a16="http://schemas.microsoft.com/office/drawing/2014/main" val="3754983562"/>
                  </a:ext>
                </a:extLst>
              </a:tr>
            </a:tbl>
          </a:graphicData>
        </a:graphic>
      </p:graphicFrame>
      <p:sp>
        <p:nvSpPr>
          <p:cNvPr id="16" name="テキスト ボックス 15">
            <a:extLst>
              <a:ext uri="{FF2B5EF4-FFF2-40B4-BE49-F238E27FC236}">
                <a16:creationId xmlns:a16="http://schemas.microsoft.com/office/drawing/2014/main" id="{AB030592-91D1-0EA0-4DC8-DFCFD300D82B}"/>
              </a:ext>
            </a:extLst>
          </p:cNvPr>
          <p:cNvSpPr txBox="1"/>
          <p:nvPr/>
        </p:nvSpPr>
        <p:spPr>
          <a:xfrm>
            <a:off x="6276726" y="150382"/>
            <a:ext cx="407484" cy="215444"/>
          </a:xfrm>
          <a:prstGeom prst="rect">
            <a:avLst/>
          </a:prstGeom>
          <a:noFill/>
        </p:spPr>
        <p:txBody>
          <a:bodyPr wrap="none" rtlCol="0">
            <a:spAutoFit/>
          </a:bodyPr>
          <a:lstStyle/>
          <a:p>
            <a:r>
              <a:rPr kumimoji="1" lang="en-US" altLang="ja-JP" sz="800" dirty="0">
                <a:latin typeface="+mn-ea"/>
              </a:rPr>
              <a:t>2 / 7</a:t>
            </a:r>
            <a:endParaRPr kumimoji="1" lang="ja-JP" altLang="en-US" sz="800" dirty="0">
              <a:latin typeface="+mn-ea"/>
            </a:endParaRPr>
          </a:p>
        </p:txBody>
      </p:sp>
      <p:sp>
        <p:nvSpPr>
          <p:cNvPr id="17" name="テキスト ボックス 16">
            <a:extLst>
              <a:ext uri="{FF2B5EF4-FFF2-40B4-BE49-F238E27FC236}">
                <a16:creationId xmlns:a16="http://schemas.microsoft.com/office/drawing/2014/main" id="{5E86978F-7B64-95C4-CD8F-8841FA52F769}"/>
              </a:ext>
            </a:extLst>
          </p:cNvPr>
          <p:cNvSpPr txBox="1"/>
          <p:nvPr/>
        </p:nvSpPr>
        <p:spPr>
          <a:xfrm>
            <a:off x="323041" y="9509120"/>
            <a:ext cx="2262158" cy="230832"/>
          </a:xfrm>
          <a:prstGeom prst="rect">
            <a:avLst/>
          </a:prstGeom>
          <a:noFill/>
        </p:spPr>
        <p:txBody>
          <a:bodyPr wrap="square">
            <a:spAutoFit/>
          </a:bodyPr>
          <a:lstStyle/>
          <a:p>
            <a:r>
              <a:rPr lang="en-US" altLang="ja-JP" sz="900" b="1" dirty="0"/>
              <a:t>※</a:t>
            </a:r>
            <a:r>
              <a:rPr lang="ja-JP" altLang="en-US" sz="900" b="1" dirty="0"/>
              <a:t>同意書</a:t>
            </a:r>
            <a:r>
              <a:rPr lang="en-US" altLang="ja-JP" sz="900" b="1" dirty="0"/>
              <a:t>(</a:t>
            </a:r>
            <a:r>
              <a:rPr lang="ja-JP" altLang="en-US" sz="900" b="1" dirty="0"/>
              <a:t>署名済み</a:t>
            </a:r>
            <a:r>
              <a:rPr lang="en-US" altLang="ja-JP" sz="900" b="1" dirty="0"/>
              <a:t>)</a:t>
            </a:r>
            <a:r>
              <a:rPr lang="ja-JP" altLang="en-US" sz="900" b="1" dirty="0"/>
              <a:t>を添付してください。</a:t>
            </a:r>
          </a:p>
        </p:txBody>
      </p:sp>
      <p:sp>
        <p:nvSpPr>
          <p:cNvPr id="2" name="テキスト ボックス 1">
            <a:extLst>
              <a:ext uri="{FF2B5EF4-FFF2-40B4-BE49-F238E27FC236}">
                <a16:creationId xmlns:a16="http://schemas.microsoft.com/office/drawing/2014/main" id="{E562EF68-3C9B-847A-D920-A95858C50A2E}"/>
              </a:ext>
            </a:extLst>
          </p:cNvPr>
          <p:cNvSpPr txBox="1"/>
          <p:nvPr/>
        </p:nvSpPr>
        <p:spPr>
          <a:xfrm>
            <a:off x="5371030" y="9589653"/>
            <a:ext cx="1313180" cy="215444"/>
          </a:xfrm>
          <a:prstGeom prst="rect">
            <a:avLst/>
          </a:prstGeom>
          <a:noFill/>
        </p:spPr>
        <p:txBody>
          <a:bodyPr wrap="square">
            <a:spAutoFit/>
          </a:bodyPr>
          <a:lstStyle/>
          <a:p>
            <a:r>
              <a:rPr lang="ja-JP" altLang="en-US" sz="800" dirty="0"/>
              <a:t>山口大学医学部附属病院 </a:t>
            </a:r>
          </a:p>
        </p:txBody>
      </p:sp>
      <p:sp>
        <p:nvSpPr>
          <p:cNvPr id="3" name="テキスト ボックス 2">
            <a:extLst>
              <a:ext uri="{FF2B5EF4-FFF2-40B4-BE49-F238E27FC236}">
                <a16:creationId xmlns:a16="http://schemas.microsoft.com/office/drawing/2014/main" id="{54B6A6E0-9218-71C4-47D6-506FEFD30CAB}"/>
              </a:ext>
            </a:extLst>
          </p:cNvPr>
          <p:cNvSpPr txBox="1"/>
          <p:nvPr/>
        </p:nvSpPr>
        <p:spPr>
          <a:xfrm>
            <a:off x="65965" y="364764"/>
            <a:ext cx="633058" cy="307777"/>
          </a:xfrm>
          <a:prstGeom prst="rect">
            <a:avLst/>
          </a:prstGeom>
          <a:noFill/>
        </p:spPr>
        <p:txBody>
          <a:bodyPr wrap="none" rtlCol="0">
            <a:spAutoFit/>
          </a:bodyPr>
          <a:lstStyle/>
          <a:p>
            <a:r>
              <a:rPr kumimoji="1" lang="en-US" altLang="ja-JP" sz="1400" dirty="0"/>
              <a:t>FAX</a:t>
            </a:r>
            <a:r>
              <a:rPr kumimoji="1" lang="ja-JP" altLang="en-US" sz="1400" dirty="0"/>
              <a:t>用</a:t>
            </a:r>
          </a:p>
        </p:txBody>
      </p:sp>
    </p:spTree>
    <p:extLst>
      <p:ext uri="{BB962C8B-B14F-4D97-AF65-F5344CB8AC3E}">
        <p14:creationId xmlns:p14="http://schemas.microsoft.com/office/powerpoint/2010/main" val="2583784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9EFF8-AED7-853E-AA20-171F65F6DB92}"/>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CD55599-4BEB-E550-BFEB-FD58EEA2EE9B}"/>
              </a:ext>
            </a:extLst>
          </p:cNvPr>
          <p:cNvSpPr txBox="1"/>
          <p:nvPr/>
        </p:nvSpPr>
        <p:spPr>
          <a:xfrm>
            <a:off x="65965" y="166048"/>
            <a:ext cx="1949573" cy="215444"/>
          </a:xfrm>
          <a:prstGeom prst="rect">
            <a:avLst/>
          </a:prstGeom>
          <a:noFill/>
        </p:spPr>
        <p:txBody>
          <a:bodyPr wrap="none" rtlCol="0">
            <a:spAutoFit/>
          </a:bodyPr>
          <a:lstStyle/>
          <a:p>
            <a:r>
              <a:rPr kumimoji="1" lang="ja-JP" altLang="en-US" sz="800" dirty="0">
                <a:latin typeface="+mn-ea"/>
              </a:rPr>
              <a:t>他病院からの検査依頼（</a:t>
            </a:r>
            <a:r>
              <a:rPr kumimoji="1" lang="en-US" altLang="ja-JP" sz="800" dirty="0">
                <a:latin typeface="+mn-ea"/>
              </a:rPr>
              <a:t>PSMA-PET</a:t>
            </a:r>
            <a:r>
              <a:rPr kumimoji="1" lang="ja-JP" altLang="en-US" sz="800" dirty="0">
                <a:latin typeface="+mn-ea"/>
              </a:rPr>
              <a:t>）</a:t>
            </a:r>
          </a:p>
        </p:txBody>
      </p:sp>
      <p:sp>
        <p:nvSpPr>
          <p:cNvPr id="3" name="テキスト ボックス 2">
            <a:extLst>
              <a:ext uri="{FF2B5EF4-FFF2-40B4-BE49-F238E27FC236}">
                <a16:creationId xmlns:a16="http://schemas.microsoft.com/office/drawing/2014/main" id="{7385FC2D-DE01-5B9C-8C43-808CB76A9CC0}"/>
              </a:ext>
            </a:extLst>
          </p:cNvPr>
          <p:cNvSpPr txBox="1"/>
          <p:nvPr/>
        </p:nvSpPr>
        <p:spPr>
          <a:xfrm>
            <a:off x="1647467" y="587958"/>
            <a:ext cx="3566681" cy="400110"/>
          </a:xfrm>
          <a:prstGeom prst="rect">
            <a:avLst/>
          </a:prstGeom>
          <a:noFill/>
        </p:spPr>
        <p:txBody>
          <a:bodyPr wrap="square" rtlCol="0" anchor="ctr">
            <a:spAutoFit/>
          </a:bodyPr>
          <a:lstStyle/>
          <a:p>
            <a:pPr algn="ctr"/>
            <a:r>
              <a:rPr kumimoji="1" lang="en-US" altLang="ja-JP" sz="2000" b="1" dirty="0"/>
              <a:t>PSMA-PET</a:t>
            </a:r>
            <a:r>
              <a:rPr kumimoji="1" lang="ja-JP" altLang="en-US" sz="2000" b="1" dirty="0"/>
              <a:t>検査に関する説明書</a:t>
            </a:r>
            <a:endParaRPr kumimoji="1" lang="ja-JP" altLang="en-US" b="1" dirty="0"/>
          </a:p>
        </p:txBody>
      </p:sp>
      <p:sp>
        <p:nvSpPr>
          <p:cNvPr id="15" name="テキスト ボックス 14">
            <a:extLst>
              <a:ext uri="{FF2B5EF4-FFF2-40B4-BE49-F238E27FC236}">
                <a16:creationId xmlns:a16="http://schemas.microsoft.com/office/drawing/2014/main" id="{B66AB6AD-EAD8-1C14-D936-54B8790AE30D}"/>
              </a:ext>
            </a:extLst>
          </p:cNvPr>
          <p:cNvSpPr txBox="1"/>
          <p:nvPr/>
        </p:nvSpPr>
        <p:spPr>
          <a:xfrm>
            <a:off x="6276726" y="150382"/>
            <a:ext cx="407484" cy="215444"/>
          </a:xfrm>
          <a:prstGeom prst="rect">
            <a:avLst/>
          </a:prstGeom>
          <a:noFill/>
        </p:spPr>
        <p:txBody>
          <a:bodyPr wrap="none" rtlCol="0">
            <a:spAutoFit/>
          </a:bodyPr>
          <a:lstStyle/>
          <a:p>
            <a:r>
              <a:rPr kumimoji="1" lang="en-US" altLang="ja-JP" sz="800" dirty="0">
                <a:latin typeface="+mn-ea"/>
              </a:rPr>
              <a:t>3 / 7</a:t>
            </a:r>
            <a:endParaRPr kumimoji="1" lang="ja-JP" altLang="en-US" sz="800" dirty="0">
              <a:latin typeface="+mn-ea"/>
            </a:endParaRPr>
          </a:p>
        </p:txBody>
      </p:sp>
      <p:sp>
        <p:nvSpPr>
          <p:cNvPr id="17" name="コンテンツ プレースホルダー 16">
            <a:extLst>
              <a:ext uri="{FF2B5EF4-FFF2-40B4-BE49-F238E27FC236}">
                <a16:creationId xmlns:a16="http://schemas.microsoft.com/office/drawing/2014/main" id="{FC945B03-B49C-1836-4298-5B52DD89BCEB}"/>
              </a:ext>
            </a:extLst>
          </p:cNvPr>
          <p:cNvSpPr>
            <a:spLocks noGrp="1"/>
          </p:cNvSpPr>
          <p:nvPr>
            <p:ph idx="1"/>
          </p:nvPr>
        </p:nvSpPr>
        <p:spPr>
          <a:xfrm>
            <a:off x="468172" y="1194534"/>
            <a:ext cx="5915025" cy="7597563"/>
          </a:xfrm>
        </p:spPr>
        <p:txBody>
          <a:bodyPr>
            <a:normAutofit lnSpcReduction="10000"/>
          </a:bodyPr>
          <a:lstStyle/>
          <a:p>
            <a:pPr marL="179388" indent="-179388">
              <a:buFont typeface="+mj-lt"/>
              <a:buAutoNum type="arabicPeriod"/>
            </a:pPr>
            <a:r>
              <a:rPr lang="ja-JP" altLang="en-US" sz="1200" b="1" dirty="0"/>
              <a:t>病状と</a:t>
            </a:r>
            <a:r>
              <a:rPr lang="en-US" altLang="ja-JP" sz="1200" b="1" dirty="0"/>
              <a:t>PSMA-PET</a:t>
            </a:r>
            <a:r>
              <a:rPr lang="ja-JP" altLang="en-US" sz="1200" b="1" dirty="0"/>
              <a:t>検査について</a:t>
            </a:r>
            <a:endParaRPr lang="en-US" altLang="ja-JP" sz="1200" b="1" dirty="0"/>
          </a:p>
          <a:p>
            <a:pPr marL="0" indent="0" defTabSz="179388">
              <a:lnSpc>
                <a:spcPct val="150000"/>
              </a:lnSpc>
              <a:buNone/>
              <a:tabLst>
                <a:tab pos="179388" algn="l"/>
              </a:tabLst>
            </a:pPr>
            <a:r>
              <a:rPr lang="en-US" altLang="ja-JP" sz="1050" b="1" dirty="0"/>
              <a:t>	</a:t>
            </a:r>
            <a:r>
              <a:rPr lang="ja-JP" altLang="en-US" sz="1000" dirty="0"/>
              <a:t>あなたの病気は前立腺がんで、放射線リガンド療法という治療が検討されています。この治療が有効かどうかを判断するために</a:t>
            </a:r>
            <a:r>
              <a:rPr lang="en-US" altLang="ja-JP" sz="1000" dirty="0"/>
              <a:t>	68Ga-PSMA-11 PET</a:t>
            </a:r>
            <a:r>
              <a:rPr lang="ja-JP" altLang="en-US" sz="1000" dirty="0"/>
              <a:t>検査（以後、</a:t>
            </a:r>
            <a:r>
              <a:rPr lang="en-US" altLang="ja-JP" sz="1000" dirty="0"/>
              <a:t>PSMA-PET</a:t>
            </a:r>
            <a:r>
              <a:rPr lang="ja-JP" altLang="en-US" sz="1000" dirty="0"/>
              <a:t>検査）を受ける必要があります。前立腺がんの治療では、男性ホルモン（アンドロゲン）の働きを抑える治療（ホルモン療法）が重要な役割を果たします。進行した前立腺がんでは、ホルモン療法として、アビラテロン（ザイティガ</a:t>
            </a:r>
            <a:r>
              <a:rPr lang="en-US" altLang="ja-JP" sz="1000" dirty="0"/>
              <a:t>®</a:t>
            </a:r>
            <a:r>
              <a:rPr lang="ja-JP" altLang="en-US" sz="1000" dirty="0"/>
              <a:t>）、エンザルタミド（イクスタンジ</a:t>
            </a:r>
            <a:r>
              <a:rPr lang="en-US" altLang="ja-JP" sz="1000" dirty="0"/>
              <a:t>®</a:t>
            </a:r>
            <a:r>
              <a:rPr lang="ja-JP" altLang="en-US" sz="1000" dirty="0"/>
              <a:t>）、アパルタミド（アーリーダ</a:t>
            </a:r>
            <a:r>
              <a:rPr lang="en-US" altLang="ja-JP" sz="1000" dirty="0"/>
              <a:t>®</a:t>
            </a:r>
            <a:r>
              <a:rPr lang="ja-JP" altLang="en-US" sz="1000" dirty="0"/>
              <a:t>）、ダロルタミド（ニュベクオ</a:t>
            </a:r>
            <a:r>
              <a:rPr lang="en-US" altLang="ja-JP" sz="1000" dirty="0"/>
              <a:t>®</a:t>
            </a:r>
            <a:r>
              <a:rPr lang="ja-JP" altLang="en-US" sz="1000" dirty="0"/>
              <a:t>）などのアンドロゲン受容体シグナル阻害薬（</a:t>
            </a:r>
            <a:r>
              <a:rPr lang="en-US" altLang="ja-JP" sz="1000" dirty="0"/>
              <a:t>Androgen Receptor Signaling Inhibitors: ARSI</a:t>
            </a:r>
            <a:r>
              <a:rPr lang="ja-JP" altLang="en-US" sz="1000" dirty="0"/>
              <a:t>）を組み合わせて治療を行うことが一般的になっています。これらの治療により、多くの場合、病気の進行を一定期間抑えることができます。しかし、治療を続けていても時間の経過とともに効果が弱くなり、病気が進行してしまうことがあります。この状態を去勢抵抗性前立腺癌（</a:t>
            </a:r>
            <a:r>
              <a:rPr lang="en-US" altLang="ja-JP" sz="1000" dirty="0"/>
              <a:t>Castration-Resistant Prostate Cancer: CRPC</a:t>
            </a:r>
            <a:r>
              <a:rPr lang="ja-JP" altLang="en-US" sz="1000" dirty="0"/>
              <a:t>）と呼びます。</a:t>
            </a:r>
            <a:r>
              <a:rPr lang="en-US" altLang="ja-JP" sz="1000" dirty="0"/>
              <a:t>CRPC</a:t>
            </a:r>
            <a:r>
              <a:rPr lang="ja-JP" altLang="en-US" sz="1000" dirty="0"/>
              <a:t>に進行した場合には、次の治療選択肢として化学療法や新しい治療法が検討されます。その一つが、現在検討されている放射線リガンド療法です。</a:t>
            </a:r>
            <a:r>
              <a:rPr lang="en-US" altLang="ja-JP" sz="1000" dirty="0"/>
              <a:t>	PSMA-PET</a:t>
            </a:r>
            <a:r>
              <a:rPr lang="ja-JP" altLang="en-US" sz="1000" dirty="0"/>
              <a:t>検査は、放射性同位元素を含む「放射性医薬品」である</a:t>
            </a:r>
            <a:r>
              <a:rPr lang="en-US" altLang="ja-JP" sz="1000" dirty="0"/>
              <a:t>68Ga-PSMA-11</a:t>
            </a:r>
            <a:r>
              <a:rPr lang="ja-JP" altLang="en-US" sz="1000" dirty="0"/>
              <a:t>という薬剤を注射し、前立腺がんやその転移に集まった薬剤の分布を</a:t>
            </a:r>
            <a:r>
              <a:rPr lang="en-US" altLang="ja-JP" sz="1000" dirty="0"/>
              <a:t>PET/CT</a:t>
            </a:r>
            <a:r>
              <a:rPr lang="ja-JP" altLang="en-US" sz="1000" dirty="0"/>
              <a:t>装置で撮影します。この検査で、薬剤が前立腺がんや転移病変に十分集積していることが確認できた場合に、放射線リガンド療法の適応を検討することができます。　　　　　　　　　　　　　　　　　　　　　　　　　　　　　　　　　　</a:t>
            </a:r>
            <a:r>
              <a:rPr lang="en-US" altLang="ja-JP" sz="1000" dirty="0"/>
              <a:t>	PET</a:t>
            </a:r>
            <a:r>
              <a:rPr lang="ja-JP" altLang="en-US" sz="1000" dirty="0"/>
              <a:t>検査は、がんやアルツハイマー病などの検査として広く普及しています。しかし、この</a:t>
            </a:r>
            <a:r>
              <a:rPr lang="en-US" altLang="ja-JP" sz="1000" dirty="0"/>
              <a:t>PSMA-PET</a:t>
            </a:r>
            <a:r>
              <a:rPr lang="ja-JP" altLang="en-US" sz="1000" dirty="0"/>
              <a:t>検査は特殊な放射性医薬品を使用するため、実施できる医療機関が限られています。山口大学医学部附属病院では、</a:t>
            </a:r>
            <a:r>
              <a:rPr lang="en-US" altLang="ja-JP" sz="1000" dirty="0"/>
              <a:t>2026</a:t>
            </a:r>
            <a:r>
              <a:rPr lang="ja-JP" altLang="en-US" sz="1000" dirty="0"/>
              <a:t>年</a:t>
            </a:r>
            <a:r>
              <a:rPr lang="en-US" altLang="ja-JP" sz="1000" dirty="0"/>
              <a:t>7</a:t>
            </a:r>
            <a:r>
              <a:rPr lang="ja-JP" altLang="en-US" sz="1000" dirty="0"/>
              <a:t>月</a:t>
            </a:r>
            <a:r>
              <a:rPr lang="en-US" altLang="ja-JP" sz="1000" dirty="0"/>
              <a:t>1</a:t>
            </a:r>
            <a:r>
              <a:rPr lang="ja-JP" altLang="en-US" sz="1000" dirty="0"/>
              <a:t>日より</a:t>
            </a:r>
            <a:r>
              <a:rPr lang="en-US" altLang="ja-JP" sz="1000" dirty="0"/>
              <a:t>PSMA-PET</a:t>
            </a:r>
            <a:r>
              <a:rPr lang="ja-JP" altLang="en-US" sz="1000" dirty="0"/>
              <a:t>検査を実施できる体制が整い、検査を希望される他院の患者さんの受け入れを開始しております。</a:t>
            </a:r>
            <a:endParaRPr lang="en-US" altLang="ja-JP" sz="1000" dirty="0"/>
          </a:p>
          <a:p>
            <a:pPr marL="228600" indent="-228600" defTabSz="179388">
              <a:lnSpc>
                <a:spcPct val="150000"/>
              </a:lnSpc>
              <a:buFont typeface="+mj-lt"/>
              <a:buAutoNum type="arabicPeriod" startAt="2"/>
              <a:tabLst>
                <a:tab pos="179388" algn="l"/>
              </a:tabLst>
            </a:pPr>
            <a:r>
              <a:rPr lang="en-US" altLang="ja-JP" sz="1200" b="1" dirty="0"/>
              <a:t>PSMA-PET</a:t>
            </a:r>
            <a:r>
              <a:rPr lang="ja-JP" altLang="en-US" sz="1200" b="1" dirty="0"/>
              <a:t>検査の保険適用</a:t>
            </a:r>
            <a:endParaRPr lang="en-US" altLang="ja-JP" sz="1200" b="1" dirty="0"/>
          </a:p>
          <a:p>
            <a:pPr marL="0" indent="0" defTabSz="179388">
              <a:lnSpc>
                <a:spcPct val="150000"/>
              </a:lnSpc>
              <a:buNone/>
              <a:tabLst>
                <a:tab pos="179388" algn="l"/>
              </a:tabLst>
            </a:pPr>
            <a:r>
              <a:rPr lang="en-US" altLang="ja-JP" sz="1000" dirty="0">
                <a:latin typeface="+mn-ea"/>
              </a:rPr>
              <a:t>	PSMA-PET</a:t>
            </a:r>
            <a:r>
              <a:rPr lang="ja-JP" altLang="en-US" sz="1000" dirty="0">
                <a:latin typeface="+mn-ea"/>
              </a:rPr>
              <a:t>検査は、わが国で健康保険の適用があります。ただし一定の条件があり、放射線リガンド療法（</a:t>
            </a:r>
            <a:r>
              <a:rPr lang="en-US" altLang="ja-JP" sz="1000" dirty="0">
                <a:latin typeface="+mn-ea"/>
              </a:rPr>
              <a:t>177Lu-PSMA-617</a:t>
            </a:r>
            <a:r>
              <a:rPr lang="ja-JP" altLang="en-US" sz="1000" dirty="0">
                <a:latin typeface="+mn-ea"/>
              </a:rPr>
              <a:t>：プルヴィクト）を検討している方に限定されます。それ以外の場合は利用できません。</a:t>
            </a:r>
            <a:endParaRPr lang="en-US" altLang="ja-JP" sz="1000" dirty="0">
              <a:latin typeface="+mn-ea"/>
            </a:endParaRPr>
          </a:p>
          <a:p>
            <a:pPr marL="228600" indent="-228600" defTabSz="179388">
              <a:lnSpc>
                <a:spcPct val="150000"/>
              </a:lnSpc>
              <a:buFont typeface="+mj-lt"/>
              <a:buAutoNum type="arabicPeriod" startAt="3"/>
              <a:tabLst>
                <a:tab pos="179388" algn="l"/>
              </a:tabLst>
            </a:pPr>
            <a:r>
              <a:rPr lang="ja-JP" altLang="en-US" sz="1200" b="1" dirty="0"/>
              <a:t>検査の方法</a:t>
            </a:r>
            <a:endParaRPr lang="en-US" altLang="ja-JP" sz="1200" b="1" dirty="0"/>
          </a:p>
          <a:p>
            <a:pPr marL="0" indent="0" defTabSz="179388">
              <a:lnSpc>
                <a:spcPct val="150000"/>
              </a:lnSpc>
              <a:buNone/>
              <a:tabLst>
                <a:tab pos="179388" algn="l"/>
              </a:tabLst>
            </a:pPr>
            <a:r>
              <a:rPr lang="en-US" altLang="ja-JP" sz="1000" dirty="0">
                <a:latin typeface="+mn-ea"/>
              </a:rPr>
              <a:t>	PSMA-PET </a:t>
            </a:r>
            <a:r>
              <a:rPr lang="ja-JP" altLang="en-US" sz="1000" dirty="0">
                <a:latin typeface="+mn-ea"/>
              </a:rPr>
              <a:t>検査では、特に絶飲食の必要や薬の制限はありません。常用薬がある方は普段通りに服薬してください。 検査開始時間の</a:t>
            </a:r>
            <a:r>
              <a:rPr lang="en-US" altLang="ja-JP" sz="1000" dirty="0">
                <a:latin typeface="+mn-ea"/>
              </a:rPr>
              <a:t>30</a:t>
            </a:r>
            <a:r>
              <a:rPr lang="ja-JP" altLang="en-US" sz="1000" dirty="0">
                <a:latin typeface="+mn-ea"/>
              </a:rPr>
              <a:t>分前に、山口大学医学部附属病院 </a:t>
            </a:r>
            <a:r>
              <a:rPr lang="en-US" altLang="ja-JP" sz="1000" dirty="0">
                <a:latin typeface="+mn-ea"/>
              </a:rPr>
              <a:t>B</a:t>
            </a:r>
            <a:r>
              <a:rPr lang="ja-JP" altLang="en-US" sz="1000" dirty="0">
                <a:latin typeface="+mn-ea"/>
              </a:rPr>
              <a:t>棟</a:t>
            </a:r>
            <a:r>
              <a:rPr lang="en-US" altLang="ja-JP" sz="1000" dirty="0">
                <a:latin typeface="+mn-ea"/>
              </a:rPr>
              <a:t>1</a:t>
            </a:r>
            <a:r>
              <a:rPr lang="ja-JP" altLang="en-US" sz="1000" dirty="0">
                <a:latin typeface="+mn-ea"/>
              </a:rPr>
              <a:t>階</a:t>
            </a:r>
            <a:r>
              <a:rPr lang="en-US" altLang="ja-JP" sz="1000" dirty="0">
                <a:latin typeface="+mn-ea"/>
              </a:rPr>
              <a:t>RI</a:t>
            </a:r>
            <a:r>
              <a:rPr lang="ja-JP" altLang="en-US" sz="1000" dirty="0">
                <a:latin typeface="+mn-ea"/>
              </a:rPr>
              <a:t>受付までお越しください。 受付後、まず看護師により検査説明・問診を行います。その後、</a:t>
            </a:r>
            <a:r>
              <a:rPr lang="en-US" altLang="ja-JP" sz="1000" dirty="0">
                <a:latin typeface="+mn-ea"/>
              </a:rPr>
              <a:t>68Ga-PSMA-11 </a:t>
            </a:r>
            <a:r>
              <a:rPr lang="ja-JP" altLang="en-US" sz="1000" dirty="0">
                <a:latin typeface="+mn-ea"/>
              </a:rPr>
              <a:t>を注射します。</a:t>
            </a:r>
            <a:r>
              <a:rPr lang="en-US" altLang="ja-JP" sz="1000" dirty="0">
                <a:latin typeface="+mn-ea"/>
              </a:rPr>
              <a:t>60</a:t>
            </a:r>
            <a:r>
              <a:rPr lang="ja-JP" altLang="en-US" sz="1000" dirty="0">
                <a:latin typeface="+mn-ea"/>
              </a:rPr>
              <a:t>分ほど休んでいただいた後、約</a:t>
            </a:r>
            <a:r>
              <a:rPr lang="en-US" altLang="ja-JP" sz="1000" dirty="0">
                <a:latin typeface="+mn-ea"/>
              </a:rPr>
              <a:t>20〜30</a:t>
            </a:r>
            <a:r>
              <a:rPr lang="ja-JP" altLang="en-US" sz="1000" dirty="0">
                <a:latin typeface="+mn-ea"/>
              </a:rPr>
              <a:t>分間、</a:t>
            </a:r>
            <a:r>
              <a:rPr lang="en-US" altLang="ja-JP" sz="1000" dirty="0">
                <a:latin typeface="+mn-ea"/>
              </a:rPr>
              <a:t>PET/CT</a:t>
            </a:r>
            <a:r>
              <a:rPr lang="ja-JP" altLang="en-US" sz="1000" dirty="0">
                <a:latin typeface="+mn-ea"/>
              </a:rPr>
              <a:t>装置で撮影を行います。来院から帰宅まで、所要時間は全部でおよそ</a:t>
            </a:r>
            <a:r>
              <a:rPr lang="en-US" altLang="ja-JP" sz="1000" dirty="0">
                <a:latin typeface="+mn-ea"/>
              </a:rPr>
              <a:t>120</a:t>
            </a:r>
            <a:r>
              <a:rPr lang="ja-JP" altLang="en-US" sz="1000" dirty="0">
                <a:latin typeface="+mn-ea"/>
              </a:rPr>
              <a:t>分程度です。 </a:t>
            </a:r>
            <a:endParaRPr lang="en-US" altLang="ja-JP" sz="1000" dirty="0">
              <a:latin typeface="+mn-ea"/>
            </a:endParaRPr>
          </a:p>
          <a:p>
            <a:pPr marL="0" indent="0" defTabSz="179388">
              <a:lnSpc>
                <a:spcPct val="150000"/>
              </a:lnSpc>
              <a:buNone/>
              <a:tabLst>
                <a:tab pos="87313" algn="l"/>
                <a:tab pos="357188" algn="l"/>
              </a:tabLst>
            </a:pPr>
            <a:r>
              <a:rPr lang="ja-JP" altLang="en-US" sz="1000" b="1" dirty="0">
                <a:solidFill>
                  <a:srgbClr val="FF0000"/>
                </a:solidFill>
                <a:latin typeface="+mn-ea"/>
              </a:rPr>
              <a:t>＊遅れると検査ができなくなる場合がありますので来院時間は厳守してください。他の検査や薬剤　</a:t>
            </a:r>
            <a:r>
              <a:rPr lang="en-US" altLang="ja-JP" sz="1000" b="1" dirty="0">
                <a:solidFill>
                  <a:srgbClr val="FF0000"/>
                </a:solidFill>
                <a:latin typeface="+mn-ea"/>
              </a:rPr>
              <a:t>	</a:t>
            </a:r>
            <a:r>
              <a:rPr lang="ja-JP" altLang="en-US" sz="1000" b="1" dirty="0">
                <a:solidFill>
                  <a:srgbClr val="FF0000"/>
                </a:solidFill>
                <a:latin typeface="+mn-ea"/>
              </a:rPr>
              <a:t>合成の都合で、長くお待ちいただく場合があります。 　　　　　　　　　　　　　　　　　　　</a:t>
            </a:r>
            <a:endParaRPr lang="en-US" altLang="ja-JP" sz="1200" b="1" dirty="0">
              <a:solidFill>
                <a:srgbClr val="FF0000"/>
              </a:solidFill>
            </a:endParaRPr>
          </a:p>
        </p:txBody>
      </p:sp>
      <p:sp>
        <p:nvSpPr>
          <p:cNvPr id="19" name="テキスト ボックス 18">
            <a:extLst>
              <a:ext uri="{FF2B5EF4-FFF2-40B4-BE49-F238E27FC236}">
                <a16:creationId xmlns:a16="http://schemas.microsoft.com/office/drawing/2014/main" id="{C7C43FB9-49D3-A8BC-1ECB-80711365B522}"/>
              </a:ext>
            </a:extLst>
          </p:cNvPr>
          <p:cNvSpPr txBox="1"/>
          <p:nvPr/>
        </p:nvSpPr>
        <p:spPr>
          <a:xfrm>
            <a:off x="468172" y="9094307"/>
            <a:ext cx="543739" cy="369332"/>
          </a:xfrm>
          <a:prstGeom prst="rect">
            <a:avLst/>
          </a:prstGeom>
          <a:noFill/>
          <a:ln>
            <a:solidFill>
              <a:schemeClr val="tx1"/>
            </a:solidFill>
          </a:ln>
        </p:spPr>
        <p:txBody>
          <a:bodyPr wrap="none" rtlCol="0">
            <a:spAutoFit/>
          </a:bodyPr>
          <a:lstStyle/>
          <a:p>
            <a:pPr algn="ctr"/>
            <a:r>
              <a:rPr kumimoji="1" lang="en-US" altLang="ja-JP" sz="900" dirty="0">
                <a:latin typeface="+mn-ea"/>
              </a:rPr>
              <a:t>30</a:t>
            </a:r>
            <a:r>
              <a:rPr kumimoji="1" lang="ja-JP" altLang="en-US" sz="900" dirty="0">
                <a:latin typeface="+mn-ea"/>
              </a:rPr>
              <a:t>分前</a:t>
            </a:r>
            <a:endParaRPr kumimoji="1" lang="en-US" altLang="ja-JP" sz="900" dirty="0">
              <a:latin typeface="+mn-ea"/>
            </a:endParaRPr>
          </a:p>
          <a:p>
            <a:pPr algn="ctr"/>
            <a:r>
              <a:rPr kumimoji="1" lang="ja-JP" altLang="en-US" sz="900" dirty="0">
                <a:latin typeface="+mn-ea"/>
              </a:rPr>
              <a:t>来院</a:t>
            </a:r>
          </a:p>
        </p:txBody>
      </p:sp>
      <p:cxnSp>
        <p:nvCxnSpPr>
          <p:cNvPr id="21" name="直線矢印コネクタ 20">
            <a:extLst>
              <a:ext uri="{FF2B5EF4-FFF2-40B4-BE49-F238E27FC236}">
                <a16:creationId xmlns:a16="http://schemas.microsoft.com/office/drawing/2014/main" id="{ED9FBB1C-47BF-9916-141F-B553429F8A5E}"/>
              </a:ext>
            </a:extLst>
          </p:cNvPr>
          <p:cNvCxnSpPr/>
          <p:nvPr/>
        </p:nvCxnSpPr>
        <p:spPr>
          <a:xfrm>
            <a:off x="1072687" y="9283325"/>
            <a:ext cx="2317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a:extLst>
              <a:ext uri="{FF2B5EF4-FFF2-40B4-BE49-F238E27FC236}">
                <a16:creationId xmlns:a16="http://schemas.microsoft.com/office/drawing/2014/main" id="{0A961088-1546-98F7-C6EA-50F9D5BCE800}"/>
              </a:ext>
            </a:extLst>
          </p:cNvPr>
          <p:cNvSpPr txBox="1"/>
          <p:nvPr/>
        </p:nvSpPr>
        <p:spPr>
          <a:xfrm>
            <a:off x="1365258" y="9094307"/>
            <a:ext cx="1108956" cy="369332"/>
          </a:xfrm>
          <a:prstGeom prst="rect">
            <a:avLst/>
          </a:prstGeom>
          <a:noFill/>
          <a:ln>
            <a:solidFill>
              <a:schemeClr val="tx1"/>
            </a:solidFill>
          </a:ln>
        </p:spPr>
        <p:txBody>
          <a:bodyPr wrap="square">
            <a:spAutoFit/>
          </a:bodyPr>
          <a:lstStyle/>
          <a:p>
            <a:pPr algn="ctr"/>
            <a:r>
              <a:rPr lang="ja-JP" altLang="en-US" sz="900" dirty="0">
                <a:latin typeface="+mn-ea"/>
              </a:rPr>
              <a:t>受付・問診・更衣</a:t>
            </a:r>
            <a:br>
              <a:rPr lang="ja-JP" altLang="en-US" sz="900" dirty="0">
                <a:latin typeface="+mn-ea"/>
              </a:rPr>
            </a:br>
            <a:r>
              <a:rPr lang="ja-JP" altLang="en-US" sz="900" dirty="0">
                <a:latin typeface="+mn-ea"/>
              </a:rPr>
              <a:t>（約</a:t>
            </a:r>
            <a:r>
              <a:rPr lang="en-US" altLang="ja-JP" sz="900" dirty="0">
                <a:latin typeface="+mn-ea"/>
              </a:rPr>
              <a:t>15</a:t>
            </a:r>
            <a:r>
              <a:rPr lang="ja-JP" altLang="en-US" sz="900" dirty="0">
                <a:latin typeface="+mn-ea"/>
              </a:rPr>
              <a:t>分）</a:t>
            </a:r>
          </a:p>
        </p:txBody>
      </p:sp>
      <p:sp>
        <p:nvSpPr>
          <p:cNvPr id="25" name="テキスト ボックス 24">
            <a:extLst>
              <a:ext uri="{FF2B5EF4-FFF2-40B4-BE49-F238E27FC236}">
                <a16:creationId xmlns:a16="http://schemas.microsoft.com/office/drawing/2014/main" id="{1AA6D138-83A8-C5CF-BCEC-D25DF7E79563}"/>
              </a:ext>
            </a:extLst>
          </p:cNvPr>
          <p:cNvSpPr txBox="1"/>
          <p:nvPr/>
        </p:nvSpPr>
        <p:spPr>
          <a:xfrm>
            <a:off x="2837729" y="9163557"/>
            <a:ext cx="1244103" cy="230832"/>
          </a:xfrm>
          <a:prstGeom prst="rect">
            <a:avLst/>
          </a:prstGeom>
          <a:noFill/>
          <a:ln>
            <a:solidFill>
              <a:schemeClr val="tx1"/>
            </a:solidFill>
          </a:ln>
        </p:spPr>
        <p:txBody>
          <a:bodyPr wrap="square">
            <a:spAutoFit/>
          </a:bodyPr>
          <a:lstStyle/>
          <a:p>
            <a:r>
              <a:rPr lang="en-US" altLang="ja-JP" sz="900" dirty="0">
                <a:latin typeface="+mn-ea"/>
              </a:rPr>
              <a:t>68Ga-PSMA-11</a:t>
            </a:r>
            <a:r>
              <a:rPr lang="ja-JP" altLang="en-US" sz="900" dirty="0">
                <a:latin typeface="+mn-ea"/>
              </a:rPr>
              <a:t>注射</a:t>
            </a:r>
          </a:p>
        </p:txBody>
      </p:sp>
      <p:cxnSp>
        <p:nvCxnSpPr>
          <p:cNvPr id="26" name="直線矢印コネクタ 25">
            <a:extLst>
              <a:ext uri="{FF2B5EF4-FFF2-40B4-BE49-F238E27FC236}">
                <a16:creationId xmlns:a16="http://schemas.microsoft.com/office/drawing/2014/main" id="{E6A54827-8409-B39D-94C0-669CB444424E}"/>
              </a:ext>
            </a:extLst>
          </p:cNvPr>
          <p:cNvCxnSpPr/>
          <p:nvPr/>
        </p:nvCxnSpPr>
        <p:spPr>
          <a:xfrm>
            <a:off x="2540074" y="9278973"/>
            <a:ext cx="2317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テキスト ボックス 27">
            <a:extLst>
              <a:ext uri="{FF2B5EF4-FFF2-40B4-BE49-F238E27FC236}">
                <a16:creationId xmlns:a16="http://schemas.microsoft.com/office/drawing/2014/main" id="{908522FC-DBF8-734D-F770-BCB97113838B}"/>
              </a:ext>
            </a:extLst>
          </p:cNvPr>
          <p:cNvSpPr txBox="1"/>
          <p:nvPr/>
        </p:nvSpPr>
        <p:spPr>
          <a:xfrm>
            <a:off x="4460997" y="9094307"/>
            <a:ext cx="766354" cy="369332"/>
          </a:xfrm>
          <a:prstGeom prst="rect">
            <a:avLst/>
          </a:prstGeom>
          <a:noFill/>
          <a:ln>
            <a:solidFill>
              <a:schemeClr val="tx1"/>
            </a:solidFill>
          </a:ln>
        </p:spPr>
        <p:txBody>
          <a:bodyPr wrap="square">
            <a:spAutoFit/>
          </a:bodyPr>
          <a:lstStyle/>
          <a:p>
            <a:pPr algn="ctr"/>
            <a:r>
              <a:rPr lang="zh-TW" altLang="en-US" sz="900" dirty="0">
                <a:latin typeface="游ゴシック" panose="020B0400000000000000" pitchFamily="50" charset="-128"/>
                <a:ea typeface="游ゴシック" panose="020B0400000000000000" pitchFamily="50" charset="-128"/>
              </a:rPr>
              <a:t>安静待機（約</a:t>
            </a:r>
            <a:r>
              <a:rPr lang="en-US" altLang="zh-TW" sz="900" dirty="0">
                <a:latin typeface="游ゴシック" panose="020B0400000000000000" pitchFamily="50" charset="-128"/>
                <a:ea typeface="游ゴシック" panose="020B0400000000000000" pitchFamily="50" charset="-128"/>
              </a:rPr>
              <a:t>60</a:t>
            </a:r>
            <a:r>
              <a:rPr lang="zh-TW" altLang="en-US" sz="900" dirty="0">
                <a:latin typeface="游ゴシック" panose="020B0400000000000000" pitchFamily="50" charset="-128"/>
                <a:ea typeface="游ゴシック" panose="020B0400000000000000" pitchFamily="50" charset="-128"/>
              </a:rPr>
              <a:t>分）</a:t>
            </a:r>
            <a:endParaRPr lang="ja-JP" altLang="en-US" sz="900" dirty="0">
              <a:latin typeface="游ゴシック" panose="020B0400000000000000" pitchFamily="50" charset="-128"/>
              <a:ea typeface="游ゴシック" panose="020B0400000000000000" pitchFamily="50" charset="-128"/>
            </a:endParaRPr>
          </a:p>
        </p:txBody>
      </p:sp>
      <p:cxnSp>
        <p:nvCxnSpPr>
          <p:cNvPr id="29" name="直線矢印コネクタ 28">
            <a:extLst>
              <a:ext uri="{FF2B5EF4-FFF2-40B4-BE49-F238E27FC236}">
                <a16:creationId xmlns:a16="http://schemas.microsoft.com/office/drawing/2014/main" id="{A756A0D9-8125-C95D-D772-095C4D54964D}"/>
              </a:ext>
            </a:extLst>
          </p:cNvPr>
          <p:cNvCxnSpPr/>
          <p:nvPr/>
        </p:nvCxnSpPr>
        <p:spPr>
          <a:xfrm>
            <a:off x="4155517" y="9278973"/>
            <a:ext cx="2317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011C7998-6508-E1A3-618B-0FB7BDF27B90}"/>
              </a:ext>
            </a:extLst>
          </p:cNvPr>
          <p:cNvSpPr txBox="1"/>
          <p:nvPr/>
        </p:nvSpPr>
        <p:spPr>
          <a:xfrm>
            <a:off x="5527793" y="9094307"/>
            <a:ext cx="931817" cy="369332"/>
          </a:xfrm>
          <a:prstGeom prst="rect">
            <a:avLst/>
          </a:prstGeom>
          <a:noFill/>
          <a:ln>
            <a:solidFill>
              <a:schemeClr val="tx1"/>
            </a:solidFill>
          </a:ln>
        </p:spPr>
        <p:txBody>
          <a:bodyPr wrap="square">
            <a:spAutoFit/>
          </a:bodyPr>
          <a:lstStyle/>
          <a:p>
            <a:pPr algn="ctr"/>
            <a:r>
              <a:rPr lang="en-US" altLang="ja-JP" sz="900" dirty="0">
                <a:latin typeface="游ゴシック" panose="020B0400000000000000" pitchFamily="50" charset="-128"/>
                <a:ea typeface="游ゴシック" panose="020B0400000000000000" pitchFamily="50" charset="-128"/>
              </a:rPr>
              <a:t>PET/CT</a:t>
            </a:r>
            <a:r>
              <a:rPr lang="ja-JP" altLang="en-US" sz="900" dirty="0">
                <a:latin typeface="游ゴシック" panose="020B0400000000000000" pitchFamily="50" charset="-128"/>
                <a:ea typeface="游ゴシック" panose="020B0400000000000000" pitchFamily="50" charset="-128"/>
              </a:rPr>
              <a:t>撮影（</a:t>
            </a:r>
            <a:r>
              <a:rPr lang="en-US" altLang="ja-JP" sz="900" dirty="0">
                <a:latin typeface="游ゴシック" panose="020B0400000000000000" pitchFamily="50" charset="-128"/>
                <a:ea typeface="游ゴシック" panose="020B0400000000000000" pitchFamily="50" charset="-128"/>
              </a:rPr>
              <a:t>20〜30</a:t>
            </a:r>
            <a:r>
              <a:rPr lang="ja-JP" altLang="en-US" sz="900" dirty="0">
                <a:latin typeface="游ゴシック" panose="020B0400000000000000" pitchFamily="50" charset="-128"/>
                <a:ea typeface="游ゴシック" panose="020B0400000000000000" pitchFamily="50" charset="-128"/>
              </a:rPr>
              <a:t>分）</a:t>
            </a:r>
          </a:p>
        </p:txBody>
      </p:sp>
      <p:sp>
        <p:nvSpPr>
          <p:cNvPr id="33" name="テキスト ボックス 32">
            <a:extLst>
              <a:ext uri="{FF2B5EF4-FFF2-40B4-BE49-F238E27FC236}">
                <a16:creationId xmlns:a16="http://schemas.microsoft.com/office/drawing/2014/main" id="{5A2AAF93-5B19-DE6C-9F53-EE6ADF350974}"/>
              </a:ext>
            </a:extLst>
          </p:cNvPr>
          <p:cNvSpPr txBox="1"/>
          <p:nvPr/>
        </p:nvSpPr>
        <p:spPr>
          <a:xfrm>
            <a:off x="248849" y="8829038"/>
            <a:ext cx="1348070" cy="246221"/>
          </a:xfrm>
          <a:prstGeom prst="rect">
            <a:avLst/>
          </a:prstGeom>
          <a:noFill/>
        </p:spPr>
        <p:txBody>
          <a:bodyPr wrap="square">
            <a:spAutoFit/>
          </a:bodyPr>
          <a:lstStyle/>
          <a:p>
            <a:r>
              <a:rPr lang="en-US" altLang="ja-JP" sz="1000" dirty="0">
                <a:latin typeface="+mn-ea"/>
              </a:rPr>
              <a:t>【</a:t>
            </a:r>
            <a:r>
              <a:rPr lang="ja-JP" altLang="en-US" sz="1000" dirty="0">
                <a:latin typeface="+mn-ea"/>
              </a:rPr>
              <a:t>検査当日の流れ</a:t>
            </a:r>
            <a:r>
              <a:rPr lang="en-US" altLang="ja-JP" sz="1000" dirty="0">
                <a:latin typeface="+mn-ea"/>
              </a:rPr>
              <a:t>】</a:t>
            </a:r>
            <a:endParaRPr lang="ja-JP" altLang="en-US" sz="1000" dirty="0"/>
          </a:p>
        </p:txBody>
      </p:sp>
      <p:cxnSp>
        <p:nvCxnSpPr>
          <p:cNvPr id="34" name="直線矢印コネクタ 33">
            <a:extLst>
              <a:ext uri="{FF2B5EF4-FFF2-40B4-BE49-F238E27FC236}">
                <a16:creationId xmlns:a16="http://schemas.microsoft.com/office/drawing/2014/main" id="{CD93C2B3-E1E7-E702-9848-EEBF990CE742}"/>
              </a:ext>
            </a:extLst>
          </p:cNvPr>
          <p:cNvCxnSpPr/>
          <p:nvPr/>
        </p:nvCxnSpPr>
        <p:spPr>
          <a:xfrm>
            <a:off x="5272893" y="9278973"/>
            <a:ext cx="2317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B47B7A6E-7E0E-76F8-8D9A-4B319E0BF7FD}"/>
              </a:ext>
            </a:extLst>
          </p:cNvPr>
          <p:cNvSpPr txBox="1"/>
          <p:nvPr/>
        </p:nvSpPr>
        <p:spPr>
          <a:xfrm>
            <a:off x="5371030" y="9589653"/>
            <a:ext cx="1313180" cy="215444"/>
          </a:xfrm>
          <a:prstGeom prst="rect">
            <a:avLst/>
          </a:prstGeom>
          <a:noFill/>
        </p:spPr>
        <p:txBody>
          <a:bodyPr wrap="square">
            <a:spAutoFit/>
          </a:bodyPr>
          <a:lstStyle/>
          <a:p>
            <a:r>
              <a:rPr lang="ja-JP" altLang="en-US" sz="800" dirty="0"/>
              <a:t>山口大学医学部附属病院 </a:t>
            </a:r>
          </a:p>
        </p:txBody>
      </p:sp>
      <p:sp>
        <p:nvSpPr>
          <p:cNvPr id="5" name="テキスト ボックス 4">
            <a:extLst>
              <a:ext uri="{FF2B5EF4-FFF2-40B4-BE49-F238E27FC236}">
                <a16:creationId xmlns:a16="http://schemas.microsoft.com/office/drawing/2014/main" id="{A963E956-7963-CC0B-F0A3-EE03E8CED497}"/>
              </a:ext>
            </a:extLst>
          </p:cNvPr>
          <p:cNvSpPr txBox="1"/>
          <p:nvPr/>
        </p:nvSpPr>
        <p:spPr>
          <a:xfrm>
            <a:off x="65965" y="378709"/>
            <a:ext cx="954107" cy="276999"/>
          </a:xfrm>
          <a:prstGeom prst="rect">
            <a:avLst/>
          </a:prstGeom>
          <a:noFill/>
        </p:spPr>
        <p:txBody>
          <a:bodyPr wrap="none" rtlCol="0">
            <a:spAutoFit/>
          </a:bodyPr>
          <a:lstStyle/>
          <a:p>
            <a:r>
              <a:rPr kumimoji="1" lang="ja-JP" altLang="en-US" sz="1200" dirty="0"/>
              <a:t>患者さん用</a:t>
            </a:r>
          </a:p>
        </p:txBody>
      </p:sp>
    </p:spTree>
    <p:extLst>
      <p:ext uri="{BB962C8B-B14F-4D97-AF65-F5344CB8AC3E}">
        <p14:creationId xmlns:p14="http://schemas.microsoft.com/office/powerpoint/2010/main" val="1565098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31ACA-839A-B2C4-6FBF-56433E9577FB}"/>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C33060A-D687-6B1B-E209-DDFC63E75445}"/>
              </a:ext>
            </a:extLst>
          </p:cNvPr>
          <p:cNvSpPr txBox="1"/>
          <p:nvPr/>
        </p:nvSpPr>
        <p:spPr>
          <a:xfrm>
            <a:off x="65965" y="166048"/>
            <a:ext cx="1949573" cy="215444"/>
          </a:xfrm>
          <a:prstGeom prst="rect">
            <a:avLst/>
          </a:prstGeom>
          <a:noFill/>
        </p:spPr>
        <p:txBody>
          <a:bodyPr wrap="none" rtlCol="0">
            <a:spAutoFit/>
          </a:bodyPr>
          <a:lstStyle/>
          <a:p>
            <a:r>
              <a:rPr kumimoji="1" lang="ja-JP" altLang="en-US" sz="800" dirty="0">
                <a:latin typeface="+mn-ea"/>
              </a:rPr>
              <a:t>他病院からの検査依頼（</a:t>
            </a:r>
            <a:r>
              <a:rPr kumimoji="1" lang="en-US" altLang="ja-JP" sz="800" dirty="0">
                <a:latin typeface="+mn-ea"/>
              </a:rPr>
              <a:t>PSMA-PET</a:t>
            </a:r>
            <a:r>
              <a:rPr kumimoji="1" lang="ja-JP" altLang="en-US" sz="800" dirty="0">
                <a:latin typeface="+mn-ea"/>
              </a:rPr>
              <a:t>）</a:t>
            </a:r>
          </a:p>
        </p:txBody>
      </p:sp>
      <p:sp>
        <p:nvSpPr>
          <p:cNvPr id="3" name="テキスト ボックス 2">
            <a:extLst>
              <a:ext uri="{FF2B5EF4-FFF2-40B4-BE49-F238E27FC236}">
                <a16:creationId xmlns:a16="http://schemas.microsoft.com/office/drawing/2014/main" id="{7A683AC3-18A2-42D2-6146-C64855C74766}"/>
              </a:ext>
            </a:extLst>
          </p:cNvPr>
          <p:cNvSpPr txBox="1"/>
          <p:nvPr/>
        </p:nvSpPr>
        <p:spPr>
          <a:xfrm>
            <a:off x="1647467" y="587958"/>
            <a:ext cx="3566681" cy="400110"/>
          </a:xfrm>
          <a:prstGeom prst="rect">
            <a:avLst/>
          </a:prstGeom>
          <a:noFill/>
        </p:spPr>
        <p:txBody>
          <a:bodyPr wrap="square" rtlCol="0" anchor="ctr">
            <a:spAutoFit/>
          </a:bodyPr>
          <a:lstStyle/>
          <a:p>
            <a:pPr algn="ctr"/>
            <a:r>
              <a:rPr kumimoji="1" lang="en-US" altLang="ja-JP" sz="2000" b="1" dirty="0"/>
              <a:t>PSMA-PET</a:t>
            </a:r>
            <a:r>
              <a:rPr kumimoji="1" lang="ja-JP" altLang="en-US" sz="2000" b="1" dirty="0"/>
              <a:t>検査に関する説明書</a:t>
            </a:r>
            <a:endParaRPr kumimoji="1" lang="ja-JP" altLang="en-US" b="1" dirty="0"/>
          </a:p>
        </p:txBody>
      </p:sp>
      <p:sp>
        <p:nvSpPr>
          <p:cNvPr id="15" name="テキスト ボックス 14">
            <a:extLst>
              <a:ext uri="{FF2B5EF4-FFF2-40B4-BE49-F238E27FC236}">
                <a16:creationId xmlns:a16="http://schemas.microsoft.com/office/drawing/2014/main" id="{BCA88D67-4A85-08D5-CBCF-47C9442125AA}"/>
              </a:ext>
            </a:extLst>
          </p:cNvPr>
          <p:cNvSpPr txBox="1"/>
          <p:nvPr/>
        </p:nvSpPr>
        <p:spPr>
          <a:xfrm>
            <a:off x="6276726" y="150382"/>
            <a:ext cx="407484" cy="215444"/>
          </a:xfrm>
          <a:prstGeom prst="rect">
            <a:avLst/>
          </a:prstGeom>
          <a:noFill/>
        </p:spPr>
        <p:txBody>
          <a:bodyPr wrap="none" rtlCol="0">
            <a:spAutoFit/>
          </a:bodyPr>
          <a:lstStyle/>
          <a:p>
            <a:r>
              <a:rPr kumimoji="1" lang="en-US" altLang="ja-JP" sz="800" dirty="0">
                <a:latin typeface="+mn-ea"/>
              </a:rPr>
              <a:t>4 / 7</a:t>
            </a:r>
            <a:endParaRPr kumimoji="1" lang="ja-JP" altLang="en-US" sz="800" dirty="0">
              <a:latin typeface="+mn-ea"/>
            </a:endParaRPr>
          </a:p>
        </p:txBody>
      </p:sp>
      <p:sp>
        <p:nvSpPr>
          <p:cNvPr id="17" name="コンテンツ プレースホルダー 16">
            <a:extLst>
              <a:ext uri="{FF2B5EF4-FFF2-40B4-BE49-F238E27FC236}">
                <a16:creationId xmlns:a16="http://schemas.microsoft.com/office/drawing/2014/main" id="{73920999-7E27-B2A4-A26B-536464F598C2}"/>
              </a:ext>
            </a:extLst>
          </p:cNvPr>
          <p:cNvSpPr>
            <a:spLocks noGrp="1"/>
          </p:cNvSpPr>
          <p:nvPr>
            <p:ph idx="1"/>
          </p:nvPr>
        </p:nvSpPr>
        <p:spPr>
          <a:xfrm>
            <a:off x="468172" y="1194534"/>
            <a:ext cx="5915025" cy="8202015"/>
          </a:xfrm>
        </p:spPr>
        <p:txBody>
          <a:bodyPr>
            <a:normAutofit/>
          </a:bodyPr>
          <a:lstStyle/>
          <a:p>
            <a:pPr marL="228600" indent="-228600">
              <a:buFont typeface="+mj-lt"/>
              <a:buAutoNum type="arabicPeriod" startAt="4"/>
            </a:pPr>
            <a:r>
              <a:rPr lang="ja-JP" altLang="en-US" sz="1200" b="1" dirty="0"/>
              <a:t>放射線被ばく</a:t>
            </a:r>
            <a:endParaRPr lang="en-US" altLang="ja-JP" sz="1200" b="1" dirty="0"/>
          </a:p>
          <a:p>
            <a:pPr marL="0" indent="0" defTabSz="179388">
              <a:lnSpc>
                <a:spcPct val="150000"/>
              </a:lnSpc>
              <a:buNone/>
              <a:tabLst>
                <a:tab pos="179388" algn="l"/>
              </a:tabLst>
            </a:pPr>
            <a:r>
              <a:rPr lang="en-US" altLang="ja-JP" sz="1000" dirty="0">
                <a:latin typeface="+mn-ea"/>
              </a:rPr>
              <a:t>	PSMA-PET</a:t>
            </a:r>
            <a:r>
              <a:rPr lang="ja-JP" altLang="en-US" sz="1000" dirty="0">
                <a:latin typeface="+mn-ea"/>
              </a:rPr>
              <a:t>検査では、放射性医薬品である</a:t>
            </a:r>
            <a:r>
              <a:rPr lang="en-US" altLang="ja-JP" sz="1000" dirty="0">
                <a:latin typeface="+mn-ea"/>
              </a:rPr>
              <a:t>68Ga-PSMA-11</a:t>
            </a:r>
            <a:r>
              <a:rPr lang="ja-JP" altLang="en-US" sz="1000" dirty="0">
                <a:latin typeface="+mn-ea"/>
              </a:rPr>
              <a:t>を使用し、</a:t>
            </a:r>
            <a:r>
              <a:rPr lang="en-US" altLang="ja-JP" sz="1000" dirty="0">
                <a:latin typeface="+mn-ea"/>
              </a:rPr>
              <a:t>PET/CT</a:t>
            </a:r>
            <a:r>
              <a:rPr lang="ja-JP" altLang="en-US" sz="1000" dirty="0">
                <a:latin typeface="+mn-ea"/>
              </a:rPr>
              <a:t>装置による撮影を行います。そのため、放射性医薬品および</a:t>
            </a:r>
            <a:r>
              <a:rPr lang="en-US" altLang="ja-JP" sz="1000" dirty="0">
                <a:latin typeface="+mn-ea"/>
              </a:rPr>
              <a:t>CT</a:t>
            </a:r>
            <a:r>
              <a:rPr lang="ja-JP" altLang="en-US" sz="1000" dirty="0">
                <a:latin typeface="+mn-ea"/>
              </a:rPr>
              <a:t>撮影による放射線被ばくがあります。被ばく線量は約</a:t>
            </a:r>
            <a:r>
              <a:rPr lang="en-US" altLang="ja-JP" sz="1000" dirty="0">
                <a:latin typeface="+mn-ea"/>
              </a:rPr>
              <a:t>5</a:t>
            </a:r>
            <a:r>
              <a:rPr lang="ja-JP" altLang="en-US" sz="1000" dirty="0">
                <a:latin typeface="+mn-ea"/>
              </a:rPr>
              <a:t>～</a:t>
            </a:r>
            <a:r>
              <a:rPr lang="en-US" altLang="ja-JP" sz="1000" dirty="0">
                <a:latin typeface="+mn-ea"/>
              </a:rPr>
              <a:t>10</a:t>
            </a:r>
            <a:r>
              <a:rPr lang="ja-JP" altLang="en-US" sz="1000" dirty="0">
                <a:latin typeface="+mn-ea"/>
              </a:rPr>
              <a:t>ミリシーベルトで、一般的な体幹部</a:t>
            </a:r>
            <a:r>
              <a:rPr lang="en-US" altLang="ja-JP" sz="1000" dirty="0">
                <a:latin typeface="+mn-ea"/>
              </a:rPr>
              <a:t>CT</a:t>
            </a:r>
            <a:r>
              <a:rPr lang="ja-JP" altLang="en-US" sz="1000" dirty="0">
                <a:latin typeface="+mn-ea"/>
              </a:rPr>
              <a:t>検査と同程度、あるいはやや少ない程度です。この程度の放射線被ばくによって健康へ重大な影響が生じる可能性は極めて低いと考えられています。検査によって得られる診断情報は、今後の治療方針を決定するうえで非常に重要です。</a:t>
            </a:r>
            <a:endParaRPr lang="en-US" altLang="ja-JP" sz="1000" dirty="0">
              <a:latin typeface="+mn-ea"/>
            </a:endParaRPr>
          </a:p>
          <a:p>
            <a:pPr marL="228600" indent="-228600" defTabSz="179388">
              <a:lnSpc>
                <a:spcPct val="150000"/>
              </a:lnSpc>
              <a:buFont typeface="+mj-lt"/>
              <a:buAutoNum type="arabicPeriod" startAt="5"/>
              <a:tabLst>
                <a:tab pos="179388" algn="l"/>
              </a:tabLst>
            </a:pPr>
            <a:r>
              <a:rPr lang="ja-JP" altLang="en-US" sz="1200" b="1" dirty="0"/>
              <a:t>副作用</a:t>
            </a:r>
            <a:endParaRPr lang="en-US" altLang="ja-JP" sz="1200" b="1" dirty="0"/>
          </a:p>
          <a:p>
            <a:pPr marL="0" indent="0" defTabSz="179388">
              <a:lnSpc>
                <a:spcPct val="150000"/>
              </a:lnSpc>
              <a:buNone/>
              <a:tabLst>
                <a:tab pos="179388" algn="l"/>
              </a:tabLst>
            </a:pPr>
            <a:r>
              <a:rPr lang="en-US" altLang="ja-JP" sz="1000" dirty="0">
                <a:latin typeface="+mn-ea"/>
              </a:rPr>
              <a:t>	68Ga-PSMA-11</a:t>
            </a:r>
            <a:r>
              <a:rPr lang="ja-JP" altLang="en-US" sz="1000" dirty="0">
                <a:latin typeface="+mn-ea"/>
              </a:rPr>
              <a:t>は世界各国で使用されている放射性医薬品であり、重大な副作用は極めてまれです。これまでに報告されている副作用として、倦怠感、吐き気、便秘、嘔吐などがありますが、いずれも頻度は低く、多くの場合は軽度で一時的です。検査中や検査後に体調の変化がありましたら、遠慮なく担当医師またはスタッフへお知らせください。  </a:t>
            </a:r>
            <a:endParaRPr lang="en-US" altLang="ja-JP" sz="1000" dirty="0">
              <a:latin typeface="+mn-ea"/>
            </a:endParaRPr>
          </a:p>
          <a:p>
            <a:pPr marL="228600" indent="-228600" defTabSz="179388">
              <a:lnSpc>
                <a:spcPct val="150000"/>
              </a:lnSpc>
              <a:buFont typeface="+mj-lt"/>
              <a:buAutoNum type="arabicPeriod" startAt="6"/>
              <a:tabLst>
                <a:tab pos="179388" algn="l"/>
              </a:tabLst>
            </a:pPr>
            <a:r>
              <a:rPr lang="ja-JP" altLang="en-US" sz="1200" b="1" dirty="0">
                <a:latin typeface="+mn-ea"/>
              </a:rPr>
              <a:t>検査のキャンセル</a:t>
            </a:r>
            <a:endParaRPr lang="en-US" altLang="ja-JP" sz="1200" b="1" dirty="0">
              <a:latin typeface="+mn-ea"/>
            </a:endParaRPr>
          </a:p>
          <a:p>
            <a:pPr marL="0" indent="0" defTabSz="179388">
              <a:lnSpc>
                <a:spcPct val="150000"/>
              </a:lnSpc>
              <a:buNone/>
              <a:tabLst>
                <a:tab pos="179388" algn="l"/>
              </a:tabLst>
            </a:pPr>
            <a:r>
              <a:rPr lang="en-US" altLang="ja-JP" sz="1000" dirty="0"/>
              <a:t>	68Ga-PSMA-11</a:t>
            </a:r>
            <a:r>
              <a:rPr lang="ja-JP" altLang="en-US" sz="1000" dirty="0"/>
              <a:t>は、患者さんごとに検査当日に合わせて製造・調製される高額な放射性医薬品です。そのため、予約当日の変更やキャンセルは原則としてお受けできませんのでご了承ください。体調不良などやむを得ない事情で予約変更またはキャンセルが必要となった場合は、できるだけ早く紹介元医療機関へご連絡した上、検査 前日（前日が休日の場合は直近の平日）</a:t>
            </a:r>
            <a:r>
              <a:rPr lang="en-US" altLang="ja-JP" sz="1000" dirty="0"/>
              <a:t>16 </a:t>
            </a:r>
            <a:r>
              <a:rPr lang="ja-JP" altLang="en-US" sz="1000" dirty="0"/>
              <a:t>時までに患者支援センター（電話番号： </a:t>
            </a:r>
            <a:r>
              <a:rPr lang="en-US" altLang="ja-JP" sz="1000" dirty="0"/>
              <a:t>0836-22-2474</a:t>
            </a:r>
            <a:r>
              <a:rPr lang="ja-JP" altLang="en-US" sz="1000" dirty="0"/>
              <a:t>、受付時間：平日 </a:t>
            </a:r>
            <a:r>
              <a:rPr lang="en-US" altLang="ja-JP" sz="1000" dirty="0"/>
              <a:t>9</a:t>
            </a:r>
            <a:r>
              <a:rPr lang="ja-JP" altLang="en-US" sz="1000" dirty="0"/>
              <a:t>時～</a:t>
            </a:r>
            <a:r>
              <a:rPr lang="en-US" altLang="ja-JP" sz="1000" dirty="0"/>
              <a:t>17</a:t>
            </a:r>
            <a:r>
              <a:rPr lang="ja-JP" altLang="en-US" sz="1000" dirty="0"/>
              <a:t>時）までご連絡下さい。</a:t>
            </a:r>
            <a:endParaRPr lang="en-US" altLang="ja-JP" sz="1000" dirty="0">
              <a:latin typeface="+mn-ea"/>
            </a:endParaRPr>
          </a:p>
          <a:p>
            <a:pPr marL="228600" indent="-228600" defTabSz="179388">
              <a:lnSpc>
                <a:spcPct val="150000"/>
              </a:lnSpc>
              <a:buFont typeface="+mj-lt"/>
              <a:buAutoNum type="arabicPeriod" startAt="7"/>
              <a:tabLst>
                <a:tab pos="179388" algn="l"/>
              </a:tabLst>
            </a:pPr>
            <a:r>
              <a:rPr lang="ja-JP" altLang="en-US" sz="1200" b="1" dirty="0">
                <a:latin typeface="+mn-ea"/>
              </a:rPr>
              <a:t>検査費用</a:t>
            </a:r>
            <a:endParaRPr lang="en-US" altLang="ja-JP" sz="1200" b="1" dirty="0">
              <a:latin typeface="+mn-ea"/>
            </a:endParaRPr>
          </a:p>
          <a:p>
            <a:pPr marL="0" indent="0" defTabSz="179388">
              <a:lnSpc>
                <a:spcPct val="150000"/>
              </a:lnSpc>
              <a:buNone/>
              <a:tabLst>
                <a:tab pos="179388" algn="l"/>
              </a:tabLst>
            </a:pPr>
            <a:r>
              <a:rPr lang="en-US" altLang="ja-JP" sz="1000" dirty="0"/>
              <a:t>	</a:t>
            </a:r>
            <a:r>
              <a:rPr lang="en-US" altLang="ja-JP" sz="1000" u="sng" dirty="0">
                <a:latin typeface="+mn-ea"/>
              </a:rPr>
              <a:t>PSMA-PET</a:t>
            </a:r>
            <a:r>
              <a:rPr lang="ja-JP" altLang="en-US" sz="1000" u="sng" dirty="0">
                <a:latin typeface="+mn-ea"/>
              </a:rPr>
              <a:t>検査は比較的高額な検査です。自己負担額の目安</a:t>
            </a:r>
            <a:r>
              <a:rPr lang="en-US" altLang="ja-JP" sz="1000" u="sng" dirty="0">
                <a:latin typeface="+mn-ea"/>
              </a:rPr>
              <a:t>3</a:t>
            </a:r>
            <a:r>
              <a:rPr lang="ja-JP" altLang="en-US" sz="1000" u="sng" dirty="0">
                <a:latin typeface="+mn-ea"/>
              </a:rPr>
              <a:t>割負担：約</a:t>
            </a:r>
            <a:r>
              <a:rPr lang="en-US" altLang="ja-JP" sz="1000" u="sng" dirty="0">
                <a:latin typeface="+mn-ea"/>
              </a:rPr>
              <a:t>16</a:t>
            </a:r>
            <a:r>
              <a:rPr lang="ja-JP" altLang="en-US" sz="1000" u="sng" dirty="0">
                <a:latin typeface="+mn-ea"/>
              </a:rPr>
              <a:t>～</a:t>
            </a:r>
            <a:r>
              <a:rPr lang="en-US" altLang="ja-JP" sz="1000" u="sng" dirty="0">
                <a:latin typeface="+mn-ea"/>
              </a:rPr>
              <a:t>18</a:t>
            </a:r>
            <a:r>
              <a:rPr lang="ja-JP" altLang="en-US" sz="1000" u="sng" dirty="0">
                <a:latin typeface="+mn-ea"/>
              </a:rPr>
              <a:t>万円、</a:t>
            </a:r>
            <a:r>
              <a:rPr lang="en-US" altLang="ja-JP" sz="1000" u="sng" dirty="0">
                <a:latin typeface="+mn-ea"/>
              </a:rPr>
              <a:t>2</a:t>
            </a:r>
            <a:r>
              <a:rPr lang="ja-JP" altLang="en-US" sz="1000" u="sng" dirty="0">
                <a:latin typeface="+mn-ea"/>
              </a:rPr>
              <a:t>割負担：約</a:t>
            </a:r>
            <a:r>
              <a:rPr lang="en-US" altLang="ja-JP" sz="1000" u="sng" dirty="0">
                <a:latin typeface="+mn-ea"/>
              </a:rPr>
              <a:t>10</a:t>
            </a:r>
            <a:r>
              <a:rPr lang="ja-JP" altLang="en-US" sz="1000" u="sng" dirty="0">
                <a:latin typeface="+mn-ea"/>
              </a:rPr>
              <a:t>～</a:t>
            </a:r>
            <a:r>
              <a:rPr lang="en-US" altLang="ja-JP" sz="1000" u="sng" dirty="0">
                <a:latin typeface="+mn-ea"/>
              </a:rPr>
              <a:t>13</a:t>
            </a:r>
            <a:r>
              <a:rPr lang="ja-JP" altLang="en-US" sz="1000" u="sng" dirty="0">
                <a:latin typeface="+mn-ea"/>
              </a:rPr>
              <a:t>万円、</a:t>
            </a:r>
            <a:r>
              <a:rPr lang="en-US" altLang="ja-JP" sz="1000" u="sng" dirty="0">
                <a:latin typeface="+mn-ea"/>
              </a:rPr>
              <a:t>1</a:t>
            </a:r>
            <a:r>
              <a:rPr lang="ja-JP" altLang="en-US" sz="1000" u="sng" dirty="0">
                <a:latin typeface="+mn-ea"/>
              </a:rPr>
              <a:t>割負担：約</a:t>
            </a:r>
            <a:r>
              <a:rPr lang="en-US" altLang="ja-JP" sz="1000" u="sng" dirty="0">
                <a:latin typeface="+mn-ea"/>
              </a:rPr>
              <a:t>5</a:t>
            </a:r>
            <a:r>
              <a:rPr lang="ja-JP" altLang="en-US" sz="1000" u="sng" dirty="0">
                <a:latin typeface="+mn-ea"/>
              </a:rPr>
              <a:t>～</a:t>
            </a:r>
            <a:r>
              <a:rPr lang="en-US" altLang="ja-JP" sz="1000" u="sng" dirty="0">
                <a:latin typeface="+mn-ea"/>
              </a:rPr>
              <a:t>7</a:t>
            </a:r>
            <a:r>
              <a:rPr lang="ja-JP" altLang="en-US" sz="1000" u="sng" dirty="0">
                <a:latin typeface="+mn-ea"/>
              </a:rPr>
              <a:t>万円です。なお、高額療養費制度の対象となる場合があります。詳しくは紹介元医療機関または当院へお問い合わせください。</a:t>
            </a:r>
            <a:endParaRPr lang="en-US" altLang="ja-JP" sz="1000" u="sng" dirty="0">
              <a:latin typeface="+mn-ea"/>
            </a:endParaRPr>
          </a:p>
          <a:p>
            <a:pPr marL="228600" indent="-228600" defTabSz="179388">
              <a:lnSpc>
                <a:spcPct val="150000"/>
              </a:lnSpc>
              <a:buFont typeface="+mj-lt"/>
              <a:buAutoNum type="arabicPeriod" startAt="8"/>
              <a:tabLst>
                <a:tab pos="179388" algn="l"/>
              </a:tabLst>
            </a:pPr>
            <a:r>
              <a:rPr lang="ja-JP" altLang="en-US" sz="1200" b="1" dirty="0">
                <a:latin typeface="+mn-ea"/>
              </a:rPr>
              <a:t>周囲の方への影響</a:t>
            </a:r>
            <a:endParaRPr lang="en-US" altLang="ja-JP" sz="1200" b="1" dirty="0">
              <a:latin typeface="+mn-ea"/>
            </a:endParaRPr>
          </a:p>
          <a:p>
            <a:pPr marL="0" indent="0" defTabSz="179388">
              <a:lnSpc>
                <a:spcPct val="150000"/>
              </a:lnSpc>
              <a:buNone/>
              <a:tabLst>
                <a:tab pos="179388" algn="l"/>
              </a:tabLst>
            </a:pPr>
            <a:r>
              <a:rPr lang="en-US" altLang="ja-JP" sz="1000" dirty="0">
                <a:latin typeface="+mn-ea"/>
              </a:rPr>
              <a:t>	</a:t>
            </a:r>
            <a:r>
              <a:rPr lang="ja-JP" altLang="en-US" sz="1000" dirty="0">
                <a:latin typeface="+mn-ea"/>
              </a:rPr>
              <a:t>検査後しばらくの間は、体内からごく微量の放射線が放出されます。そのため、検査当日は乳幼児や妊娠中の方との長時間にわたる密接な接触は、できるだけ避けていただくようお願いします。通常の日常生活を送ることは可能ですが、不安な点がありましたら担当スタッフへご相談ください。</a:t>
            </a:r>
            <a:endParaRPr lang="en-US" altLang="ja-JP" sz="1000" dirty="0">
              <a:latin typeface="+mn-ea"/>
            </a:endParaRPr>
          </a:p>
          <a:p>
            <a:pPr marL="228600" indent="-228600" defTabSz="179388">
              <a:lnSpc>
                <a:spcPct val="150000"/>
              </a:lnSpc>
              <a:buFont typeface="+mj-lt"/>
              <a:buAutoNum type="arabicPeriod" startAt="9"/>
              <a:tabLst>
                <a:tab pos="179388" algn="l"/>
              </a:tabLst>
            </a:pPr>
            <a:r>
              <a:rPr lang="ja-JP" altLang="en-US" sz="1200" b="1" dirty="0">
                <a:latin typeface="+mn-ea"/>
              </a:rPr>
              <a:t>検査データの取り扱い</a:t>
            </a:r>
            <a:endParaRPr lang="en-US" altLang="ja-JP" sz="1200" b="1" dirty="0">
              <a:latin typeface="+mn-ea"/>
            </a:endParaRPr>
          </a:p>
          <a:p>
            <a:pPr marL="0" indent="0" defTabSz="179388">
              <a:lnSpc>
                <a:spcPct val="150000"/>
              </a:lnSpc>
              <a:buNone/>
              <a:tabLst>
                <a:tab pos="179388" algn="l"/>
              </a:tabLst>
            </a:pPr>
            <a:r>
              <a:rPr lang="en-US" altLang="ja-JP" sz="1000" dirty="0">
                <a:latin typeface="+mn-ea"/>
              </a:rPr>
              <a:t>	</a:t>
            </a:r>
            <a:r>
              <a:rPr lang="ja-JP" altLang="en-US" sz="1000" dirty="0">
                <a:latin typeface="+mn-ea"/>
              </a:rPr>
              <a:t>山口大学医学部附属病院では、医療の質の向上と医学の発展を目的として研究を行っています。検査結果や治療経過などを、個人が特定されないよう十分に匿名化したうえで、学術研究・学会発表・論文等に利用させていただくことがあります。</a:t>
            </a:r>
            <a:endParaRPr lang="en-US" altLang="ja-JP" sz="1000" dirty="0">
              <a:latin typeface="+mn-ea"/>
            </a:endParaRPr>
          </a:p>
        </p:txBody>
      </p:sp>
      <p:sp>
        <p:nvSpPr>
          <p:cNvPr id="4" name="テキスト ボックス 3">
            <a:extLst>
              <a:ext uri="{FF2B5EF4-FFF2-40B4-BE49-F238E27FC236}">
                <a16:creationId xmlns:a16="http://schemas.microsoft.com/office/drawing/2014/main" id="{412A5AF2-A437-DA52-34CE-09BE6147993C}"/>
              </a:ext>
            </a:extLst>
          </p:cNvPr>
          <p:cNvSpPr txBox="1"/>
          <p:nvPr/>
        </p:nvSpPr>
        <p:spPr>
          <a:xfrm>
            <a:off x="5371030" y="9589653"/>
            <a:ext cx="1313180" cy="215444"/>
          </a:xfrm>
          <a:prstGeom prst="rect">
            <a:avLst/>
          </a:prstGeom>
          <a:noFill/>
        </p:spPr>
        <p:txBody>
          <a:bodyPr wrap="square">
            <a:spAutoFit/>
          </a:bodyPr>
          <a:lstStyle/>
          <a:p>
            <a:r>
              <a:rPr lang="ja-JP" altLang="en-US" sz="800" dirty="0"/>
              <a:t>山口大学医学部附属病院 </a:t>
            </a:r>
          </a:p>
        </p:txBody>
      </p:sp>
      <p:sp>
        <p:nvSpPr>
          <p:cNvPr id="5" name="テキスト ボックス 4">
            <a:extLst>
              <a:ext uri="{FF2B5EF4-FFF2-40B4-BE49-F238E27FC236}">
                <a16:creationId xmlns:a16="http://schemas.microsoft.com/office/drawing/2014/main" id="{19DC36EF-F0E0-25AF-B917-8CC6F312D308}"/>
              </a:ext>
            </a:extLst>
          </p:cNvPr>
          <p:cNvSpPr txBox="1"/>
          <p:nvPr/>
        </p:nvSpPr>
        <p:spPr>
          <a:xfrm>
            <a:off x="65965" y="378709"/>
            <a:ext cx="954107" cy="276999"/>
          </a:xfrm>
          <a:prstGeom prst="rect">
            <a:avLst/>
          </a:prstGeom>
          <a:noFill/>
        </p:spPr>
        <p:txBody>
          <a:bodyPr wrap="none" rtlCol="0">
            <a:spAutoFit/>
          </a:bodyPr>
          <a:lstStyle/>
          <a:p>
            <a:r>
              <a:rPr kumimoji="1" lang="ja-JP" altLang="en-US" sz="1200" dirty="0"/>
              <a:t>患者さん用</a:t>
            </a:r>
          </a:p>
        </p:txBody>
      </p:sp>
    </p:spTree>
    <p:extLst>
      <p:ext uri="{BB962C8B-B14F-4D97-AF65-F5344CB8AC3E}">
        <p14:creationId xmlns:p14="http://schemas.microsoft.com/office/powerpoint/2010/main" val="3133937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1FB31-0B06-472D-3D48-B00ABA25E260}"/>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2FF7EDE9-D16E-3975-06F6-E10290334DAF}"/>
              </a:ext>
            </a:extLst>
          </p:cNvPr>
          <p:cNvSpPr txBox="1"/>
          <p:nvPr/>
        </p:nvSpPr>
        <p:spPr>
          <a:xfrm>
            <a:off x="65965" y="166048"/>
            <a:ext cx="1949573" cy="215444"/>
          </a:xfrm>
          <a:prstGeom prst="rect">
            <a:avLst/>
          </a:prstGeom>
          <a:noFill/>
        </p:spPr>
        <p:txBody>
          <a:bodyPr wrap="none" rtlCol="0">
            <a:spAutoFit/>
          </a:bodyPr>
          <a:lstStyle/>
          <a:p>
            <a:r>
              <a:rPr kumimoji="1" lang="ja-JP" altLang="en-US" sz="800" dirty="0">
                <a:latin typeface="+mn-ea"/>
              </a:rPr>
              <a:t>他病院からの検査依頼（</a:t>
            </a:r>
            <a:r>
              <a:rPr kumimoji="1" lang="en-US" altLang="ja-JP" sz="800" dirty="0">
                <a:latin typeface="+mn-ea"/>
              </a:rPr>
              <a:t>PSMA-PET</a:t>
            </a:r>
            <a:r>
              <a:rPr kumimoji="1" lang="ja-JP" altLang="en-US" sz="800" dirty="0">
                <a:latin typeface="+mn-ea"/>
              </a:rPr>
              <a:t>）</a:t>
            </a:r>
          </a:p>
        </p:txBody>
      </p:sp>
      <p:sp>
        <p:nvSpPr>
          <p:cNvPr id="3" name="テキスト ボックス 2">
            <a:extLst>
              <a:ext uri="{FF2B5EF4-FFF2-40B4-BE49-F238E27FC236}">
                <a16:creationId xmlns:a16="http://schemas.microsoft.com/office/drawing/2014/main" id="{7561FC74-CB3F-B016-8CB1-CD526CD8EE60}"/>
              </a:ext>
            </a:extLst>
          </p:cNvPr>
          <p:cNvSpPr txBox="1"/>
          <p:nvPr/>
        </p:nvSpPr>
        <p:spPr>
          <a:xfrm>
            <a:off x="1647467" y="587958"/>
            <a:ext cx="3566681" cy="400110"/>
          </a:xfrm>
          <a:prstGeom prst="rect">
            <a:avLst/>
          </a:prstGeom>
          <a:noFill/>
        </p:spPr>
        <p:txBody>
          <a:bodyPr wrap="square" rtlCol="0" anchor="ctr">
            <a:spAutoFit/>
          </a:bodyPr>
          <a:lstStyle/>
          <a:p>
            <a:pPr algn="ctr"/>
            <a:r>
              <a:rPr kumimoji="1" lang="en-US" altLang="ja-JP" sz="2000" b="1" dirty="0"/>
              <a:t>PSMA-PET</a:t>
            </a:r>
            <a:r>
              <a:rPr kumimoji="1" lang="ja-JP" altLang="en-US" sz="2000" b="1" dirty="0"/>
              <a:t>検査に関する説明書</a:t>
            </a:r>
            <a:endParaRPr kumimoji="1" lang="ja-JP" altLang="en-US" b="1" dirty="0"/>
          </a:p>
        </p:txBody>
      </p:sp>
      <p:sp>
        <p:nvSpPr>
          <p:cNvPr id="15" name="テキスト ボックス 14">
            <a:extLst>
              <a:ext uri="{FF2B5EF4-FFF2-40B4-BE49-F238E27FC236}">
                <a16:creationId xmlns:a16="http://schemas.microsoft.com/office/drawing/2014/main" id="{D4A95A8D-560D-2A9E-4A7F-35ECD641B3F3}"/>
              </a:ext>
            </a:extLst>
          </p:cNvPr>
          <p:cNvSpPr txBox="1"/>
          <p:nvPr/>
        </p:nvSpPr>
        <p:spPr>
          <a:xfrm>
            <a:off x="6276726" y="150382"/>
            <a:ext cx="407484" cy="215444"/>
          </a:xfrm>
          <a:prstGeom prst="rect">
            <a:avLst/>
          </a:prstGeom>
          <a:noFill/>
        </p:spPr>
        <p:txBody>
          <a:bodyPr wrap="none" rtlCol="0">
            <a:spAutoFit/>
          </a:bodyPr>
          <a:lstStyle/>
          <a:p>
            <a:r>
              <a:rPr kumimoji="1" lang="en-US" altLang="ja-JP" sz="800" dirty="0">
                <a:latin typeface="+mn-ea"/>
              </a:rPr>
              <a:t>5 / 7</a:t>
            </a:r>
            <a:endParaRPr kumimoji="1" lang="ja-JP" altLang="en-US" sz="800" dirty="0">
              <a:latin typeface="+mn-ea"/>
            </a:endParaRPr>
          </a:p>
        </p:txBody>
      </p:sp>
      <p:sp>
        <p:nvSpPr>
          <p:cNvPr id="17" name="コンテンツ プレースホルダー 16">
            <a:extLst>
              <a:ext uri="{FF2B5EF4-FFF2-40B4-BE49-F238E27FC236}">
                <a16:creationId xmlns:a16="http://schemas.microsoft.com/office/drawing/2014/main" id="{570BDCBA-682A-EC1A-F9C9-B90E82C65F57}"/>
              </a:ext>
            </a:extLst>
          </p:cNvPr>
          <p:cNvSpPr>
            <a:spLocks noGrp="1"/>
          </p:cNvSpPr>
          <p:nvPr>
            <p:ph idx="1"/>
          </p:nvPr>
        </p:nvSpPr>
        <p:spPr>
          <a:xfrm>
            <a:off x="276081" y="1097752"/>
            <a:ext cx="6299200" cy="8202015"/>
          </a:xfrm>
        </p:spPr>
        <p:txBody>
          <a:bodyPr>
            <a:normAutofit/>
          </a:bodyPr>
          <a:lstStyle/>
          <a:p>
            <a:pPr marL="228600" indent="-228600">
              <a:buFont typeface="+mj-lt"/>
              <a:buAutoNum type="arabicPeriod" startAt="10"/>
            </a:pPr>
            <a:r>
              <a:rPr lang="ja-JP" altLang="en-US" sz="1200" b="1" dirty="0"/>
              <a:t>緊急時の対応について</a:t>
            </a:r>
            <a:endParaRPr lang="en-US" altLang="ja-JP" sz="1200" b="1" dirty="0"/>
          </a:p>
          <a:p>
            <a:pPr marL="0" indent="0" defTabSz="179388">
              <a:lnSpc>
                <a:spcPct val="150000"/>
              </a:lnSpc>
              <a:buNone/>
              <a:tabLst>
                <a:tab pos="179388" algn="l"/>
              </a:tabLst>
            </a:pPr>
            <a:r>
              <a:rPr lang="en-US" altLang="ja-JP" sz="1000" dirty="0">
                <a:latin typeface="+mn-ea"/>
              </a:rPr>
              <a:t>	</a:t>
            </a:r>
            <a:r>
              <a:rPr lang="ja-JP" altLang="en-US" sz="1000" dirty="0">
                <a:latin typeface="+mn-ea"/>
              </a:rPr>
              <a:t>検査中または検査後に予期しない体調変化や緊急事態が生じた場合には、患者さんの安全を最優先とし、必要な医療処置を速やかに行います。追加の診療や処置が必要となった場合には、通常の保険診療として対応いたします。</a:t>
            </a:r>
            <a:endParaRPr lang="en-US" altLang="ja-JP" sz="100" dirty="0">
              <a:latin typeface="+mn-ea"/>
            </a:endParaRPr>
          </a:p>
          <a:p>
            <a:pPr marL="228600" indent="-228600" defTabSz="179388">
              <a:lnSpc>
                <a:spcPct val="150000"/>
              </a:lnSpc>
              <a:buFont typeface="+mj-lt"/>
              <a:buAutoNum type="arabicPeriod" startAt="11"/>
              <a:tabLst>
                <a:tab pos="179388" algn="l"/>
              </a:tabLst>
            </a:pPr>
            <a:r>
              <a:rPr lang="ja-JP" altLang="en-US" sz="1200" b="1" dirty="0">
                <a:latin typeface="+mn-ea"/>
              </a:rPr>
              <a:t>受診から結果報告、治療までの流れ</a:t>
            </a:r>
            <a:endParaRPr lang="en-US" altLang="ja-JP" sz="200" b="1" dirty="0">
              <a:latin typeface="+mn-ea"/>
            </a:endParaRPr>
          </a:p>
          <a:p>
            <a:pPr marL="0" indent="0" defTabSz="179388">
              <a:lnSpc>
                <a:spcPct val="150000"/>
              </a:lnSpc>
              <a:buNone/>
              <a:tabLst>
                <a:tab pos="179388" algn="l"/>
              </a:tabLst>
            </a:pPr>
            <a:r>
              <a:rPr lang="ja-JP" altLang="en-US" sz="1100" b="1" dirty="0">
                <a:latin typeface="+mn-ea"/>
              </a:rPr>
              <a:t>　　　</a:t>
            </a:r>
            <a:r>
              <a:rPr lang="en-US" altLang="ja-JP" sz="1100" b="1" dirty="0">
                <a:latin typeface="+mn-ea"/>
              </a:rPr>
              <a:t>【</a:t>
            </a:r>
            <a:r>
              <a:rPr lang="ja-JP" altLang="en-US" sz="1100" b="1" dirty="0">
                <a:latin typeface="+mn-ea"/>
              </a:rPr>
              <a:t>検査のみ希望される場合</a:t>
            </a:r>
            <a:r>
              <a:rPr lang="en-US" altLang="ja-JP" sz="1100" b="1" dirty="0">
                <a:latin typeface="+mn-ea"/>
              </a:rPr>
              <a:t>】</a:t>
            </a:r>
            <a:r>
              <a:rPr lang="ja-JP" altLang="en-US" sz="1100" b="1" dirty="0">
                <a:latin typeface="+mn-ea"/>
              </a:rPr>
              <a:t>　　　  　　　　  </a:t>
            </a:r>
            <a:r>
              <a:rPr lang="en-US" altLang="ja-JP" sz="1100" b="1" dirty="0">
                <a:latin typeface="+mn-ea"/>
              </a:rPr>
              <a:t>【</a:t>
            </a:r>
            <a:r>
              <a:rPr lang="ja-JP" altLang="en-US" sz="1100" b="1" dirty="0">
                <a:latin typeface="+mn-ea"/>
              </a:rPr>
              <a:t>検査＋プルヴィクトを希望される場合</a:t>
            </a:r>
            <a:r>
              <a:rPr lang="en-US" altLang="ja-JP" sz="1100" b="1" dirty="0">
                <a:latin typeface="+mn-ea"/>
              </a:rPr>
              <a:t>】</a:t>
            </a:r>
          </a:p>
        </p:txBody>
      </p:sp>
      <p:sp>
        <p:nvSpPr>
          <p:cNvPr id="35" name="テキスト ボックス 34">
            <a:extLst>
              <a:ext uri="{FF2B5EF4-FFF2-40B4-BE49-F238E27FC236}">
                <a16:creationId xmlns:a16="http://schemas.microsoft.com/office/drawing/2014/main" id="{D769ED50-EC62-825A-4A16-DD750BA9DEC1}"/>
              </a:ext>
            </a:extLst>
          </p:cNvPr>
          <p:cNvSpPr txBox="1"/>
          <p:nvPr/>
        </p:nvSpPr>
        <p:spPr>
          <a:xfrm>
            <a:off x="5371030" y="9589653"/>
            <a:ext cx="1313180" cy="215444"/>
          </a:xfrm>
          <a:prstGeom prst="rect">
            <a:avLst/>
          </a:prstGeom>
          <a:noFill/>
        </p:spPr>
        <p:txBody>
          <a:bodyPr wrap="square">
            <a:spAutoFit/>
          </a:bodyPr>
          <a:lstStyle/>
          <a:p>
            <a:r>
              <a:rPr lang="ja-JP" altLang="en-US" sz="800" dirty="0"/>
              <a:t>山口大学医学部附属病院 </a:t>
            </a:r>
          </a:p>
        </p:txBody>
      </p:sp>
      <p:sp>
        <p:nvSpPr>
          <p:cNvPr id="4" name="テキスト ボックス 3">
            <a:extLst>
              <a:ext uri="{FF2B5EF4-FFF2-40B4-BE49-F238E27FC236}">
                <a16:creationId xmlns:a16="http://schemas.microsoft.com/office/drawing/2014/main" id="{D21EC1CB-1A8C-466A-1A07-0BBE627BC135}"/>
              </a:ext>
            </a:extLst>
          </p:cNvPr>
          <p:cNvSpPr txBox="1"/>
          <p:nvPr/>
        </p:nvSpPr>
        <p:spPr>
          <a:xfrm>
            <a:off x="434924" y="2903413"/>
            <a:ext cx="2518638" cy="307777"/>
          </a:xfrm>
          <a:prstGeom prst="rect">
            <a:avLst/>
          </a:prstGeom>
          <a:solidFill>
            <a:srgbClr val="FFC000"/>
          </a:solidFill>
          <a:ln>
            <a:noFill/>
          </a:ln>
        </p:spPr>
        <p:txBody>
          <a:bodyPr wrap="none" rtlCol="0">
            <a:spAutoFit/>
          </a:bodyPr>
          <a:lstStyle/>
          <a:p>
            <a:pPr algn="ctr"/>
            <a:r>
              <a:rPr kumimoji="1" lang="ja-JP" altLang="en-US" sz="1400" b="1" dirty="0">
                <a:solidFill>
                  <a:schemeClr val="bg1"/>
                </a:solidFill>
              </a:rPr>
              <a:t>　　　紹介元医療機関　　　</a:t>
            </a:r>
          </a:p>
        </p:txBody>
      </p:sp>
      <p:cxnSp>
        <p:nvCxnSpPr>
          <p:cNvPr id="6" name="直線矢印コネクタ 5">
            <a:extLst>
              <a:ext uri="{FF2B5EF4-FFF2-40B4-BE49-F238E27FC236}">
                <a16:creationId xmlns:a16="http://schemas.microsoft.com/office/drawing/2014/main" id="{D6C0CAB9-6458-1528-D4BD-FF737E8DB084}"/>
              </a:ext>
            </a:extLst>
          </p:cNvPr>
          <p:cNvCxnSpPr/>
          <p:nvPr/>
        </p:nvCxnSpPr>
        <p:spPr>
          <a:xfrm>
            <a:off x="1694243" y="3312413"/>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55437F25-78F4-BAF5-5319-841AC354F938}"/>
              </a:ext>
            </a:extLst>
          </p:cNvPr>
          <p:cNvSpPr txBox="1"/>
          <p:nvPr/>
        </p:nvSpPr>
        <p:spPr>
          <a:xfrm>
            <a:off x="434924" y="3726526"/>
            <a:ext cx="2518635" cy="523220"/>
          </a:xfrm>
          <a:prstGeom prst="rect">
            <a:avLst/>
          </a:prstGeom>
          <a:solidFill>
            <a:srgbClr val="00B0F0"/>
          </a:solidFill>
          <a:ln>
            <a:noFill/>
          </a:ln>
        </p:spPr>
        <p:txBody>
          <a:bodyPr wrap="square" rtlCol="0">
            <a:spAutoFit/>
          </a:bodyPr>
          <a:lstStyle/>
          <a:p>
            <a:pPr algn="ctr"/>
            <a:r>
              <a:rPr kumimoji="1" lang="ja-JP" altLang="en-US" sz="1400" b="1" dirty="0">
                <a:solidFill>
                  <a:schemeClr val="bg1"/>
                </a:solidFill>
              </a:rPr>
              <a:t>山口大学医学部附属病院</a:t>
            </a:r>
            <a:endParaRPr kumimoji="1" lang="en-US" altLang="ja-JP" sz="1400" b="1" dirty="0">
              <a:solidFill>
                <a:schemeClr val="bg1"/>
              </a:solidFill>
            </a:endParaRPr>
          </a:p>
          <a:p>
            <a:pPr algn="ctr"/>
            <a:r>
              <a:rPr kumimoji="1" lang="ja-JP" altLang="en-US" sz="1400" b="1" dirty="0">
                <a:solidFill>
                  <a:schemeClr val="bg1"/>
                </a:solidFill>
              </a:rPr>
              <a:t>　泌尿器科　　　　　　　　　</a:t>
            </a:r>
          </a:p>
        </p:txBody>
      </p:sp>
      <p:sp>
        <p:nvSpPr>
          <p:cNvPr id="8" name="テキスト ボックス 7">
            <a:extLst>
              <a:ext uri="{FF2B5EF4-FFF2-40B4-BE49-F238E27FC236}">
                <a16:creationId xmlns:a16="http://schemas.microsoft.com/office/drawing/2014/main" id="{881A9C34-FC72-E473-FEAD-08DD46C8C041}"/>
              </a:ext>
            </a:extLst>
          </p:cNvPr>
          <p:cNvSpPr txBox="1"/>
          <p:nvPr/>
        </p:nvSpPr>
        <p:spPr>
          <a:xfrm>
            <a:off x="1729543" y="3337701"/>
            <a:ext cx="3392275" cy="246221"/>
          </a:xfrm>
          <a:prstGeom prst="rect">
            <a:avLst/>
          </a:prstGeom>
          <a:noFill/>
        </p:spPr>
        <p:txBody>
          <a:bodyPr wrap="none" rtlCol="0">
            <a:spAutoFit/>
          </a:bodyPr>
          <a:lstStyle/>
          <a:p>
            <a:r>
              <a:rPr kumimoji="1" lang="ja-JP" altLang="en-US" sz="1000" b="1" dirty="0">
                <a:latin typeface="+mn-ea"/>
              </a:rPr>
              <a:t>患者支援センターを通して紹介（</a:t>
            </a:r>
            <a:r>
              <a:rPr kumimoji="1" lang="en-US" altLang="ja-JP" sz="1000" b="1" dirty="0">
                <a:latin typeface="+mn-ea"/>
              </a:rPr>
              <a:t>FAX</a:t>
            </a:r>
            <a:r>
              <a:rPr kumimoji="1" lang="ja-JP" altLang="en-US" sz="1000" b="1" dirty="0">
                <a:latin typeface="+mn-ea"/>
              </a:rPr>
              <a:t>）：火・木・金</a:t>
            </a:r>
          </a:p>
        </p:txBody>
      </p:sp>
      <p:cxnSp>
        <p:nvCxnSpPr>
          <p:cNvPr id="9" name="直線矢印コネクタ 8">
            <a:extLst>
              <a:ext uri="{FF2B5EF4-FFF2-40B4-BE49-F238E27FC236}">
                <a16:creationId xmlns:a16="http://schemas.microsoft.com/office/drawing/2014/main" id="{D14E9284-9AF2-8EB0-BEFC-66E4EAB53C63}"/>
              </a:ext>
            </a:extLst>
          </p:cNvPr>
          <p:cNvCxnSpPr/>
          <p:nvPr/>
        </p:nvCxnSpPr>
        <p:spPr>
          <a:xfrm>
            <a:off x="1694243" y="4367180"/>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D48F03B2-C547-3AFB-22C8-1C5F173CB0B8}"/>
              </a:ext>
            </a:extLst>
          </p:cNvPr>
          <p:cNvSpPr txBox="1"/>
          <p:nvPr/>
        </p:nvSpPr>
        <p:spPr>
          <a:xfrm>
            <a:off x="434924" y="4776879"/>
            <a:ext cx="2518635" cy="307777"/>
          </a:xfrm>
          <a:prstGeom prst="rect">
            <a:avLst/>
          </a:prstGeom>
          <a:solidFill>
            <a:srgbClr val="FFC000"/>
          </a:solidFill>
          <a:ln>
            <a:noFill/>
          </a:ln>
        </p:spPr>
        <p:txBody>
          <a:bodyPr wrap="square" rtlCol="0">
            <a:spAutoFit/>
          </a:bodyPr>
          <a:lstStyle/>
          <a:p>
            <a:pPr algn="ctr"/>
            <a:r>
              <a:rPr kumimoji="1" lang="ja-JP" altLang="en-US" sz="1400" b="1" dirty="0">
                <a:solidFill>
                  <a:schemeClr val="bg1"/>
                </a:solidFill>
              </a:rPr>
              <a:t>紹介元医療機関　　　　　　　　</a:t>
            </a:r>
          </a:p>
        </p:txBody>
      </p:sp>
      <p:sp>
        <p:nvSpPr>
          <p:cNvPr id="11" name="テキスト ボックス 10">
            <a:extLst>
              <a:ext uri="{FF2B5EF4-FFF2-40B4-BE49-F238E27FC236}">
                <a16:creationId xmlns:a16="http://schemas.microsoft.com/office/drawing/2014/main" id="{D9F05D19-3B0D-2AB7-82AC-FA7BFC67F1C8}"/>
              </a:ext>
            </a:extLst>
          </p:cNvPr>
          <p:cNvSpPr txBox="1"/>
          <p:nvPr/>
        </p:nvSpPr>
        <p:spPr>
          <a:xfrm>
            <a:off x="2115066" y="4392650"/>
            <a:ext cx="2621230" cy="246221"/>
          </a:xfrm>
          <a:prstGeom prst="rect">
            <a:avLst/>
          </a:prstGeom>
          <a:noFill/>
        </p:spPr>
        <p:txBody>
          <a:bodyPr wrap="none" rtlCol="0">
            <a:spAutoFit/>
          </a:bodyPr>
          <a:lstStyle/>
          <a:p>
            <a:pPr algn="ctr"/>
            <a:r>
              <a:rPr kumimoji="1" lang="ja-JP" altLang="en-US" sz="1000" b="1" dirty="0">
                <a:latin typeface="+mn-ea"/>
              </a:rPr>
              <a:t>適応を判断し、受診日（検査日時）を連絡</a:t>
            </a:r>
          </a:p>
        </p:txBody>
      </p:sp>
      <p:cxnSp>
        <p:nvCxnSpPr>
          <p:cNvPr id="14" name="直線矢印コネクタ 13">
            <a:extLst>
              <a:ext uri="{FF2B5EF4-FFF2-40B4-BE49-F238E27FC236}">
                <a16:creationId xmlns:a16="http://schemas.microsoft.com/office/drawing/2014/main" id="{36655618-600D-760A-E391-3433838127F6}"/>
              </a:ext>
            </a:extLst>
          </p:cNvPr>
          <p:cNvCxnSpPr/>
          <p:nvPr/>
        </p:nvCxnSpPr>
        <p:spPr>
          <a:xfrm>
            <a:off x="1694241" y="5203374"/>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正方形/長方形 15">
            <a:extLst>
              <a:ext uri="{FF2B5EF4-FFF2-40B4-BE49-F238E27FC236}">
                <a16:creationId xmlns:a16="http://schemas.microsoft.com/office/drawing/2014/main" id="{291A5E77-D5DD-D0F5-450B-184E173B79AB}"/>
              </a:ext>
            </a:extLst>
          </p:cNvPr>
          <p:cNvSpPr/>
          <p:nvPr/>
        </p:nvSpPr>
        <p:spPr>
          <a:xfrm>
            <a:off x="434927" y="5626966"/>
            <a:ext cx="2518632" cy="307777"/>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n-ea"/>
                <a:cs typeface="+mn-cs"/>
              </a:rPr>
              <a:t>患者様</a:t>
            </a:r>
          </a:p>
        </p:txBody>
      </p:sp>
      <p:sp>
        <p:nvSpPr>
          <p:cNvPr id="18" name="テキスト ボックス 17">
            <a:extLst>
              <a:ext uri="{FF2B5EF4-FFF2-40B4-BE49-F238E27FC236}">
                <a16:creationId xmlns:a16="http://schemas.microsoft.com/office/drawing/2014/main" id="{AA6CC103-38F8-BAE0-F70B-B75EFDEBB1FE}"/>
              </a:ext>
            </a:extLst>
          </p:cNvPr>
          <p:cNvSpPr txBox="1"/>
          <p:nvPr/>
        </p:nvSpPr>
        <p:spPr>
          <a:xfrm>
            <a:off x="2524028" y="5195280"/>
            <a:ext cx="1723549" cy="246221"/>
          </a:xfrm>
          <a:prstGeom prst="rect">
            <a:avLst/>
          </a:prstGeom>
          <a:noFill/>
        </p:spPr>
        <p:txBody>
          <a:bodyPr wrap="none" rtlCol="0">
            <a:spAutoFit/>
          </a:bodyPr>
          <a:lstStyle/>
          <a:p>
            <a:r>
              <a:rPr kumimoji="1" lang="ja-JP" altLang="en-US" sz="1000" b="1" dirty="0">
                <a:latin typeface="+mn-ea"/>
              </a:rPr>
              <a:t>受診日（検査日時）を連絡</a:t>
            </a:r>
          </a:p>
        </p:txBody>
      </p:sp>
      <p:cxnSp>
        <p:nvCxnSpPr>
          <p:cNvPr id="19" name="直線矢印コネクタ 18">
            <a:extLst>
              <a:ext uri="{FF2B5EF4-FFF2-40B4-BE49-F238E27FC236}">
                <a16:creationId xmlns:a16="http://schemas.microsoft.com/office/drawing/2014/main" id="{9AF0F313-E7C3-AC80-868F-9DA8D3B7514F}"/>
              </a:ext>
            </a:extLst>
          </p:cNvPr>
          <p:cNvCxnSpPr/>
          <p:nvPr/>
        </p:nvCxnSpPr>
        <p:spPr>
          <a:xfrm>
            <a:off x="1694241" y="6039568"/>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線矢印コネクタ 22">
            <a:extLst>
              <a:ext uri="{FF2B5EF4-FFF2-40B4-BE49-F238E27FC236}">
                <a16:creationId xmlns:a16="http://schemas.microsoft.com/office/drawing/2014/main" id="{1EB4FE99-9F64-30ED-E4E7-392B9C7D8375}"/>
              </a:ext>
            </a:extLst>
          </p:cNvPr>
          <p:cNvCxnSpPr/>
          <p:nvPr/>
        </p:nvCxnSpPr>
        <p:spPr>
          <a:xfrm>
            <a:off x="1694243" y="7114291"/>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テキスト ボックス 23">
            <a:extLst>
              <a:ext uri="{FF2B5EF4-FFF2-40B4-BE49-F238E27FC236}">
                <a16:creationId xmlns:a16="http://schemas.microsoft.com/office/drawing/2014/main" id="{E48B3034-CAF4-0E02-03BA-6C02B9295D07}"/>
              </a:ext>
            </a:extLst>
          </p:cNvPr>
          <p:cNvSpPr txBox="1"/>
          <p:nvPr/>
        </p:nvSpPr>
        <p:spPr>
          <a:xfrm>
            <a:off x="434924" y="7510909"/>
            <a:ext cx="2518635" cy="307777"/>
          </a:xfrm>
          <a:prstGeom prst="rect">
            <a:avLst/>
          </a:prstGeom>
          <a:solidFill>
            <a:srgbClr val="FFC000"/>
          </a:solidFill>
          <a:ln>
            <a:noFill/>
          </a:ln>
        </p:spPr>
        <p:txBody>
          <a:bodyPr wrap="square" rtlCol="0">
            <a:spAutoFit/>
          </a:bodyPr>
          <a:lstStyle/>
          <a:p>
            <a:pPr algn="ctr"/>
            <a:r>
              <a:rPr kumimoji="1" lang="ja-JP" altLang="en-US" sz="1400" b="1" dirty="0">
                <a:solidFill>
                  <a:schemeClr val="bg1"/>
                </a:solidFill>
              </a:rPr>
              <a:t>紹介元医療機関　　　　　　　　</a:t>
            </a:r>
          </a:p>
        </p:txBody>
      </p:sp>
      <p:sp>
        <p:nvSpPr>
          <p:cNvPr id="25" name="テキスト ボックス 24">
            <a:extLst>
              <a:ext uri="{FF2B5EF4-FFF2-40B4-BE49-F238E27FC236}">
                <a16:creationId xmlns:a16="http://schemas.microsoft.com/office/drawing/2014/main" id="{7CE90E3A-073F-1A9C-060A-7677874E64EF}"/>
              </a:ext>
            </a:extLst>
          </p:cNvPr>
          <p:cNvSpPr txBox="1"/>
          <p:nvPr/>
        </p:nvSpPr>
        <p:spPr>
          <a:xfrm>
            <a:off x="1975659" y="7141575"/>
            <a:ext cx="697627" cy="246221"/>
          </a:xfrm>
          <a:prstGeom prst="rect">
            <a:avLst/>
          </a:prstGeom>
          <a:noFill/>
        </p:spPr>
        <p:txBody>
          <a:bodyPr wrap="none" rtlCol="0">
            <a:spAutoFit/>
          </a:bodyPr>
          <a:lstStyle/>
          <a:p>
            <a:r>
              <a:rPr kumimoji="1" lang="ja-JP" altLang="en-US" sz="1000" b="1" dirty="0">
                <a:latin typeface="+mn-ea"/>
              </a:rPr>
              <a:t>結果報告</a:t>
            </a:r>
          </a:p>
        </p:txBody>
      </p:sp>
      <p:cxnSp>
        <p:nvCxnSpPr>
          <p:cNvPr id="26" name="直線矢印コネクタ 25">
            <a:extLst>
              <a:ext uri="{FF2B5EF4-FFF2-40B4-BE49-F238E27FC236}">
                <a16:creationId xmlns:a16="http://schemas.microsoft.com/office/drawing/2014/main" id="{C7C5E447-CC3D-28BC-4246-247411C8B903}"/>
              </a:ext>
            </a:extLst>
          </p:cNvPr>
          <p:cNvCxnSpPr/>
          <p:nvPr/>
        </p:nvCxnSpPr>
        <p:spPr>
          <a:xfrm>
            <a:off x="1687607" y="7956357"/>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正方形/長方形 26">
            <a:extLst>
              <a:ext uri="{FF2B5EF4-FFF2-40B4-BE49-F238E27FC236}">
                <a16:creationId xmlns:a16="http://schemas.microsoft.com/office/drawing/2014/main" id="{BAA76453-5582-1E3C-766F-4A8830CEBC2E}"/>
              </a:ext>
            </a:extLst>
          </p:cNvPr>
          <p:cNvSpPr/>
          <p:nvPr/>
        </p:nvSpPr>
        <p:spPr>
          <a:xfrm>
            <a:off x="434923" y="8367870"/>
            <a:ext cx="2512001" cy="307777"/>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n-ea"/>
                <a:cs typeface="+mn-cs"/>
              </a:rPr>
              <a:t>患者様</a:t>
            </a:r>
          </a:p>
        </p:txBody>
      </p:sp>
      <p:sp>
        <p:nvSpPr>
          <p:cNvPr id="28" name="テキスト ボックス 27">
            <a:extLst>
              <a:ext uri="{FF2B5EF4-FFF2-40B4-BE49-F238E27FC236}">
                <a16:creationId xmlns:a16="http://schemas.microsoft.com/office/drawing/2014/main" id="{79063B42-4785-535F-5B69-2D8904496FD9}"/>
              </a:ext>
            </a:extLst>
          </p:cNvPr>
          <p:cNvSpPr txBox="1"/>
          <p:nvPr/>
        </p:nvSpPr>
        <p:spPr>
          <a:xfrm>
            <a:off x="1975659" y="7983641"/>
            <a:ext cx="697627" cy="246221"/>
          </a:xfrm>
          <a:prstGeom prst="rect">
            <a:avLst/>
          </a:prstGeom>
          <a:noFill/>
        </p:spPr>
        <p:txBody>
          <a:bodyPr wrap="none" rtlCol="0">
            <a:spAutoFit/>
          </a:bodyPr>
          <a:lstStyle/>
          <a:p>
            <a:r>
              <a:rPr kumimoji="1" lang="ja-JP" altLang="en-US" sz="1000" b="1" dirty="0">
                <a:latin typeface="+mn-ea"/>
              </a:rPr>
              <a:t>結果報告</a:t>
            </a:r>
          </a:p>
        </p:txBody>
      </p:sp>
      <p:sp>
        <p:nvSpPr>
          <p:cNvPr id="29" name="テキスト ボックス 28">
            <a:extLst>
              <a:ext uri="{FF2B5EF4-FFF2-40B4-BE49-F238E27FC236}">
                <a16:creationId xmlns:a16="http://schemas.microsoft.com/office/drawing/2014/main" id="{5B72F659-379E-17B6-DFA4-4CFF8E73C8D0}"/>
              </a:ext>
            </a:extLst>
          </p:cNvPr>
          <p:cNvSpPr txBox="1"/>
          <p:nvPr/>
        </p:nvSpPr>
        <p:spPr>
          <a:xfrm>
            <a:off x="3824677" y="2903413"/>
            <a:ext cx="2518638" cy="307777"/>
          </a:xfrm>
          <a:prstGeom prst="rect">
            <a:avLst/>
          </a:prstGeom>
          <a:solidFill>
            <a:srgbClr val="FFC000"/>
          </a:solidFill>
          <a:ln>
            <a:noFill/>
          </a:ln>
        </p:spPr>
        <p:txBody>
          <a:bodyPr wrap="none" rtlCol="0">
            <a:spAutoFit/>
          </a:bodyPr>
          <a:lstStyle/>
          <a:p>
            <a:pPr algn="ctr"/>
            <a:r>
              <a:rPr kumimoji="1" lang="ja-JP" altLang="en-US" sz="1400" b="1" dirty="0">
                <a:solidFill>
                  <a:schemeClr val="bg1"/>
                </a:solidFill>
              </a:rPr>
              <a:t>　　　紹介元医療機関　　　</a:t>
            </a:r>
          </a:p>
        </p:txBody>
      </p:sp>
      <p:cxnSp>
        <p:nvCxnSpPr>
          <p:cNvPr id="30" name="直線矢印コネクタ 29">
            <a:extLst>
              <a:ext uri="{FF2B5EF4-FFF2-40B4-BE49-F238E27FC236}">
                <a16:creationId xmlns:a16="http://schemas.microsoft.com/office/drawing/2014/main" id="{5F86F854-B45D-19CF-96D7-96D4E54D9798}"/>
              </a:ext>
            </a:extLst>
          </p:cNvPr>
          <p:cNvCxnSpPr/>
          <p:nvPr/>
        </p:nvCxnSpPr>
        <p:spPr>
          <a:xfrm>
            <a:off x="5083996" y="3312413"/>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FA3E5EA9-00C1-9318-4DEE-EE2C356B6433}"/>
              </a:ext>
            </a:extLst>
          </p:cNvPr>
          <p:cNvSpPr txBox="1"/>
          <p:nvPr/>
        </p:nvSpPr>
        <p:spPr>
          <a:xfrm>
            <a:off x="3824677" y="3726526"/>
            <a:ext cx="2518635" cy="523220"/>
          </a:xfrm>
          <a:prstGeom prst="rect">
            <a:avLst/>
          </a:prstGeom>
          <a:solidFill>
            <a:srgbClr val="00B0F0"/>
          </a:solidFill>
          <a:ln>
            <a:noFill/>
          </a:ln>
        </p:spPr>
        <p:txBody>
          <a:bodyPr wrap="square" rtlCol="0">
            <a:spAutoFit/>
          </a:bodyPr>
          <a:lstStyle/>
          <a:p>
            <a:pPr algn="ctr"/>
            <a:r>
              <a:rPr kumimoji="1" lang="ja-JP" altLang="en-US" sz="1400" b="1" dirty="0">
                <a:solidFill>
                  <a:schemeClr val="bg1"/>
                </a:solidFill>
              </a:rPr>
              <a:t>山口大学医学部附属病院</a:t>
            </a:r>
            <a:endParaRPr kumimoji="1" lang="en-US" altLang="ja-JP" sz="1400" b="1" dirty="0">
              <a:solidFill>
                <a:schemeClr val="bg1"/>
              </a:solidFill>
            </a:endParaRPr>
          </a:p>
          <a:p>
            <a:pPr algn="ctr"/>
            <a:r>
              <a:rPr kumimoji="1" lang="ja-JP" altLang="en-US" sz="1400" b="1" dirty="0">
                <a:solidFill>
                  <a:schemeClr val="bg1"/>
                </a:solidFill>
              </a:rPr>
              <a:t>　泌尿器科　　　　　　　　　</a:t>
            </a:r>
          </a:p>
        </p:txBody>
      </p:sp>
      <p:cxnSp>
        <p:nvCxnSpPr>
          <p:cNvPr id="32" name="直線矢印コネクタ 31">
            <a:extLst>
              <a:ext uri="{FF2B5EF4-FFF2-40B4-BE49-F238E27FC236}">
                <a16:creationId xmlns:a16="http://schemas.microsoft.com/office/drawing/2014/main" id="{630C8983-B187-20DA-088D-A6BA99FA52A2}"/>
              </a:ext>
            </a:extLst>
          </p:cNvPr>
          <p:cNvCxnSpPr/>
          <p:nvPr/>
        </p:nvCxnSpPr>
        <p:spPr>
          <a:xfrm>
            <a:off x="5083996" y="4367180"/>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7A96758E-47AD-A14C-837C-8EBC8A8649E7}"/>
              </a:ext>
            </a:extLst>
          </p:cNvPr>
          <p:cNvSpPr txBox="1"/>
          <p:nvPr/>
        </p:nvSpPr>
        <p:spPr>
          <a:xfrm>
            <a:off x="3824676" y="4776879"/>
            <a:ext cx="2518635" cy="307777"/>
          </a:xfrm>
          <a:prstGeom prst="rect">
            <a:avLst/>
          </a:prstGeom>
          <a:solidFill>
            <a:srgbClr val="FFC000"/>
          </a:solidFill>
          <a:ln>
            <a:noFill/>
          </a:ln>
        </p:spPr>
        <p:txBody>
          <a:bodyPr wrap="square" rtlCol="0">
            <a:spAutoFit/>
          </a:bodyPr>
          <a:lstStyle/>
          <a:p>
            <a:pPr algn="ctr"/>
            <a:r>
              <a:rPr kumimoji="1" lang="ja-JP" altLang="en-US" sz="1400" b="1" dirty="0">
                <a:solidFill>
                  <a:schemeClr val="bg1"/>
                </a:solidFill>
              </a:rPr>
              <a:t>紹介元医療機関　　　　　　　　</a:t>
            </a:r>
          </a:p>
        </p:txBody>
      </p:sp>
      <p:cxnSp>
        <p:nvCxnSpPr>
          <p:cNvPr id="34" name="直線矢印コネクタ 33">
            <a:extLst>
              <a:ext uri="{FF2B5EF4-FFF2-40B4-BE49-F238E27FC236}">
                <a16:creationId xmlns:a16="http://schemas.microsoft.com/office/drawing/2014/main" id="{AA86089E-6DC6-77BD-9921-4636FCFB6182}"/>
              </a:ext>
            </a:extLst>
          </p:cNvPr>
          <p:cNvCxnSpPr/>
          <p:nvPr/>
        </p:nvCxnSpPr>
        <p:spPr>
          <a:xfrm>
            <a:off x="5083994" y="5203374"/>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正方形/長方形 35">
            <a:extLst>
              <a:ext uri="{FF2B5EF4-FFF2-40B4-BE49-F238E27FC236}">
                <a16:creationId xmlns:a16="http://schemas.microsoft.com/office/drawing/2014/main" id="{70A6EF55-3C39-AB42-EF0F-40DD4B593664}"/>
              </a:ext>
            </a:extLst>
          </p:cNvPr>
          <p:cNvSpPr/>
          <p:nvPr/>
        </p:nvSpPr>
        <p:spPr>
          <a:xfrm>
            <a:off x="3824679" y="5615484"/>
            <a:ext cx="2518632" cy="307777"/>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n-ea"/>
                <a:cs typeface="+mn-cs"/>
              </a:rPr>
              <a:t>患者様</a:t>
            </a:r>
          </a:p>
        </p:txBody>
      </p:sp>
      <p:cxnSp>
        <p:nvCxnSpPr>
          <p:cNvPr id="37" name="直線矢印コネクタ 36">
            <a:extLst>
              <a:ext uri="{FF2B5EF4-FFF2-40B4-BE49-F238E27FC236}">
                <a16:creationId xmlns:a16="http://schemas.microsoft.com/office/drawing/2014/main" id="{22B5A15D-313E-9294-708B-64DAE32C4F02}"/>
              </a:ext>
            </a:extLst>
          </p:cNvPr>
          <p:cNvCxnSpPr/>
          <p:nvPr/>
        </p:nvCxnSpPr>
        <p:spPr>
          <a:xfrm>
            <a:off x="5083994" y="6039568"/>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a:extLst>
              <a:ext uri="{FF2B5EF4-FFF2-40B4-BE49-F238E27FC236}">
                <a16:creationId xmlns:a16="http://schemas.microsoft.com/office/drawing/2014/main" id="{7C853F5D-F589-9C38-3278-89BBAC938E74}"/>
              </a:ext>
            </a:extLst>
          </p:cNvPr>
          <p:cNvCxnSpPr/>
          <p:nvPr/>
        </p:nvCxnSpPr>
        <p:spPr>
          <a:xfrm>
            <a:off x="5083990" y="7099396"/>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正方形/長方形 38">
            <a:extLst>
              <a:ext uri="{FF2B5EF4-FFF2-40B4-BE49-F238E27FC236}">
                <a16:creationId xmlns:a16="http://schemas.microsoft.com/office/drawing/2014/main" id="{563A063B-1310-7BCB-6EE2-E6AEC807E531}"/>
              </a:ext>
            </a:extLst>
          </p:cNvPr>
          <p:cNvSpPr/>
          <p:nvPr/>
        </p:nvSpPr>
        <p:spPr>
          <a:xfrm>
            <a:off x="3824676" y="7510909"/>
            <a:ext cx="2518632" cy="307777"/>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n-ea"/>
                <a:cs typeface="+mn-cs"/>
              </a:rPr>
              <a:t>患者様</a:t>
            </a:r>
          </a:p>
        </p:txBody>
      </p:sp>
      <p:sp>
        <p:nvSpPr>
          <p:cNvPr id="40" name="テキスト ボックス 39">
            <a:extLst>
              <a:ext uri="{FF2B5EF4-FFF2-40B4-BE49-F238E27FC236}">
                <a16:creationId xmlns:a16="http://schemas.microsoft.com/office/drawing/2014/main" id="{8CC4F7FA-036C-B75E-199E-6BCC563BE19E}"/>
              </a:ext>
            </a:extLst>
          </p:cNvPr>
          <p:cNvSpPr txBox="1"/>
          <p:nvPr/>
        </p:nvSpPr>
        <p:spPr>
          <a:xfrm>
            <a:off x="5563690" y="7141574"/>
            <a:ext cx="697627" cy="246221"/>
          </a:xfrm>
          <a:prstGeom prst="rect">
            <a:avLst/>
          </a:prstGeom>
          <a:noFill/>
        </p:spPr>
        <p:txBody>
          <a:bodyPr wrap="none" rtlCol="0">
            <a:spAutoFit/>
          </a:bodyPr>
          <a:lstStyle/>
          <a:p>
            <a:r>
              <a:rPr kumimoji="1" lang="ja-JP" altLang="en-US" sz="1000" b="1" dirty="0">
                <a:latin typeface="+mn-ea"/>
              </a:rPr>
              <a:t>結果報告</a:t>
            </a:r>
          </a:p>
        </p:txBody>
      </p:sp>
      <p:cxnSp>
        <p:nvCxnSpPr>
          <p:cNvPr id="41" name="直線矢印コネクタ 40">
            <a:extLst>
              <a:ext uri="{FF2B5EF4-FFF2-40B4-BE49-F238E27FC236}">
                <a16:creationId xmlns:a16="http://schemas.microsoft.com/office/drawing/2014/main" id="{6BFE1439-05AF-5096-0C31-E05B0DA440A1}"/>
              </a:ext>
            </a:extLst>
          </p:cNvPr>
          <p:cNvCxnSpPr/>
          <p:nvPr/>
        </p:nvCxnSpPr>
        <p:spPr>
          <a:xfrm>
            <a:off x="5090634" y="7956357"/>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正方形/長方形 41">
            <a:extLst>
              <a:ext uri="{FF2B5EF4-FFF2-40B4-BE49-F238E27FC236}">
                <a16:creationId xmlns:a16="http://schemas.microsoft.com/office/drawing/2014/main" id="{B1F30877-7707-AFB1-4202-9B6DBE8E4F9E}"/>
              </a:ext>
            </a:extLst>
          </p:cNvPr>
          <p:cNvSpPr/>
          <p:nvPr/>
        </p:nvSpPr>
        <p:spPr>
          <a:xfrm>
            <a:off x="3831319" y="8373471"/>
            <a:ext cx="2511989" cy="307777"/>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white"/>
                </a:solidFill>
                <a:effectLst/>
                <a:uLnTx/>
                <a:uFillTx/>
                <a:latin typeface="+mn-ea"/>
                <a:cs typeface="+mn-cs"/>
              </a:rPr>
              <a:t>放射線科</a:t>
            </a:r>
          </a:p>
        </p:txBody>
      </p:sp>
      <p:sp>
        <p:nvSpPr>
          <p:cNvPr id="43" name="テキスト ボックス 42">
            <a:extLst>
              <a:ext uri="{FF2B5EF4-FFF2-40B4-BE49-F238E27FC236}">
                <a16:creationId xmlns:a16="http://schemas.microsoft.com/office/drawing/2014/main" id="{0D7FD444-FF9B-2F0F-D367-1AB3D8EBBC53}"/>
              </a:ext>
            </a:extLst>
          </p:cNvPr>
          <p:cNvSpPr txBox="1"/>
          <p:nvPr/>
        </p:nvSpPr>
        <p:spPr>
          <a:xfrm>
            <a:off x="5499571" y="7973052"/>
            <a:ext cx="825867" cy="246221"/>
          </a:xfrm>
          <a:prstGeom prst="rect">
            <a:avLst/>
          </a:prstGeom>
          <a:noFill/>
        </p:spPr>
        <p:txBody>
          <a:bodyPr wrap="none" rtlCol="0">
            <a:spAutoFit/>
          </a:bodyPr>
          <a:lstStyle/>
          <a:p>
            <a:r>
              <a:rPr kumimoji="1" lang="ja-JP" altLang="en-US" sz="1000" b="1" dirty="0">
                <a:latin typeface="+mn-ea"/>
              </a:rPr>
              <a:t>同日、紹介</a:t>
            </a:r>
          </a:p>
        </p:txBody>
      </p:sp>
      <p:sp>
        <p:nvSpPr>
          <p:cNvPr id="44" name="テキスト ボックス 43">
            <a:extLst>
              <a:ext uri="{FF2B5EF4-FFF2-40B4-BE49-F238E27FC236}">
                <a16:creationId xmlns:a16="http://schemas.microsoft.com/office/drawing/2014/main" id="{E5166FB2-03AD-B063-AD74-DB97FEC7133E}"/>
              </a:ext>
            </a:extLst>
          </p:cNvPr>
          <p:cNvSpPr txBox="1"/>
          <p:nvPr/>
        </p:nvSpPr>
        <p:spPr>
          <a:xfrm>
            <a:off x="3824676" y="7141575"/>
            <a:ext cx="1210588" cy="246221"/>
          </a:xfrm>
          <a:prstGeom prst="rect">
            <a:avLst/>
          </a:prstGeom>
          <a:noFill/>
        </p:spPr>
        <p:txBody>
          <a:bodyPr wrap="none" rtlCol="0">
            <a:spAutoFit/>
          </a:bodyPr>
          <a:lstStyle/>
          <a:p>
            <a:r>
              <a:rPr kumimoji="1" lang="ja-JP" altLang="en-US" sz="1000" b="1" dirty="0">
                <a:latin typeface="+mn-ea"/>
              </a:rPr>
              <a:t>木曜日に大学受診</a:t>
            </a:r>
          </a:p>
        </p:txBody>
      </p:sp>
      <p:cxnSp>
        <p:nvCxnSpPr>
          <p:cNvPr id="45" name="直線矢印コネクタ 44">
            <a:extLst>
              <a:ext uri="{FF2B5EF4-FFF2-40B4-BE49-F238E27FC236}">
                <a16:creationId xmlns:a16="http://schemas.microsoft.com/office/drawing/2014/main" id="{E2037AE0-5B87-E492-2982-45EBCD333831}"/>
              </a:ext>
            </a:extLst>
          </p:cNvPr>
          <p:cNvCxnSpPr/>
          <p:nvPr/>
        </p:nvCxnSpPr>
        <p:spPr>
          <a:xfrm>
            <a:off x="5090634" y="8777247"/>
            <a:ext cx="0" cy="30079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テキスト ボックス 45">
            <a:extLst>
              <a:ext uri="{FF2B5EF4-FFF2-40B4-BE49-F238E27FC236}">
                <a16:creationId xmlns:a16="http://schemas.microsoft.com/office/drawing/2014/main" id="{AE7369EE-5C02-D1C2-A820-0F86784D5111}"/>
              </a:ext>
            </a:extLst>
          </p:cNvPr>
          <p:cNvSpPr txBox="1"/>
          <p:nvPr/>
        </p:nvSpPr>
        <p:spPr>
          <a:xfrm>
            <a:off x="3965611" y="9111365"/>
            <a:ext cx="2262158" cy="369332"/>
          </a:xfrm>
          <a:prstGeom prst="rect">
            <a:avLst/>
          </a:prstGeom>
          <a:noFill/>
        </p:spPr>
        <p:txBody>
          <a:bodyPr wrap="none" rtlCol="0">
            <a:spAutoFit/>
          </a:bodyPr>
          <a:lstStyle/>
          <a:p>
            <a:r>
              <a:rPr kumimoji="1" lang="ja-JP" altLang="en-US" b="1" dirty="0"/>
              <a:t>放射線リガンド療法</a:t>
            </a:r>
          </a:p>
        </p:txBody>
      </p:sp>
      <p:graphicFrame>
        <p:nvGraphicFramePr>
          <p:cNvPr id="5" name="表 4">
            <a:extLst>
              <a:ext uri="{FF2B5EF4-FFF2-40B4-BE49-F238E27FC236}">
                <a16:creationId xmlns:a16="http://schemas.microsoft.com/office/drawing/2014/main" id="{BDDBCB44-12DE-21A0-8346-86AF8407F059}"/>
              </a:ext>
            </a:extLst>
          </p:cNvPr>
          <p:cNvGraphicFramePr>
            <a:graphicFrameLocks noGrp="1"/>
          </p:cNvGraphicFramePr>
          <p:nvPr>
            <p:extLst>
              <p:ext uri="{D42A27DB-BD31-4B8C-83A1-F6EECF244321}">
                <p14:modId xmlns:p14="http://schemas.microsoft.com/office/powerpoint/2010/main" val="958160388"/>
              </p:ext>
            </p:extLst>
          </p:nvPr>
        </p:nvGraphicFramePr>
        <p:xfrm>
          <a:off x="434924" y="6512253"/>
          <a:ext cx="5908384" cy="457200"/>
        </p:xfrm>
        <a:graphic>
          <a:graphicData uri="http://schemas.openxmlformats.org/drawingml/2006/table">
            <a:tbl>
              <a:tblPr firstRow="1" bandRow="1">
                <a:tableStyleId>{5C22544A-7EE6-4342-B048-85BDC9FD1C3A}</a:tableStyleId>
              </a:tblPr>
              <a:tblGrid>
                <a:gridCol w="3629076">
                  <a:extLst>
                    <a:ext uri="{9D8B030D-6E8A-4147-A177-3AD203B41FA5}">
                      <a16:colId xmlns:a16="http://schemas.microsoft.com/office/drawing/2014/main" val="655413790"/>
                    </a:ext>
                  </a:extLst>
                </a:gridCol>
                <a:gridCol w="2279308">
                  <a:extLst>
                    <a:ext uri="{9D8B030D-6E8A-4147-A177-3AD203B41FA5}">
                      <a16:colId xmlns:a16="http://schemas.microsoft.com/office/drawing/2014/main" val="509172814"/>
                    </a:ext>
                  </a:extLst>
                </a:gridCol>
              </a:tblGrid>
              <a:tr h="370840">
                <a:tc>
                  <a:txBody>
                    <a:bodyPr/>
                    <a:lstStyle/>
                    <a:p>
                      <a:pPr algn="l"/>
                      <a:r>
                        <a:rPr kumimoji="1" lang="ja-JP" altLang="en-US" sz="1200" b="1" dirty="0">
                          <a:solidFill>
                            <a:srgbClr val="0070C0"/>
                          </a:solidFill>
                          <a:latin typeface="+mn-ea"/>
                        </a:rPr>
                        <a:t>午前　山口大学医学部附属病院　泌尿器科受診</a:t>
                      </a:r>
                      <a:br>
                        <a:rPr kumimoji="1" lang="en-US" altLang="ja-JP" sz="1200" b="1" dirty="0">
                          <a:solidFill>
                            <a:srgbClr val="0070C0"/>
                          </a:solidFill>
                          <a:latin typeface="+mn-ea"/>
                        </a:rPr>
                      </a:br>
                      <a:r>
                        <a:rPr kumimoji="1" lang="ja-JP" altLang="en-US" sz="1200" b="1" dirty="0">
                          <a:solidFill>
                            <a:srgbClr val="0070C0"/>
                          </a:solidFill>
                          <a:latin typeface="+mn-ea"/>
                        </a:rPr>
                        <a:t>午後　　　　　　　　</a:t>
                      </a:r>
                      <a:r>
                        <a:rPr kumimoji="1" lang="en-US" altLang="ja-JP" sz="1200" b="1" dirty="0">
                          <a:solidFill>
                            <a:srgbClr val="0070C0"/>
                          </a:solidFill>
                          <a:latin typeface="+mn-ea"/>
                        </a:rPr>
                        <a:t>PSMA-PET</a:t>
                      </a:r>
                      <a:endParaRPr kumimoji="1" lang="ja-JP" altLang="en-US" sz="1200" dirty="0"/>
                    </a:p>
                  </a:txBody>
                  <a:tcPr>
                    <a:solidFill>
                      <a:srgbClr val="FFFF00"/>
                    </a:solidFill>
                  </a:tcPr>
                </a:tc>
                <a:tc>
                  <a:txBody>
                    <a:bodyPr/>
                    <a:lstStyle/>
                    <a:p>
                      <a:r>
                        <a:rPr kumimoji="1" lang="ja-JP" altLang="en-US" sz="1200" b="1" dirty="0">
                          <a:solidFill>
                            <a:srgbClr val="0070C0"/>
                          </a:solidFill>
                          <a:latin typeface="+mn-ea"/>
                        </a:rPr>
                        <a:t>：</a:t>
                      </a:r>
                      <a:r>
                        <a:rPr kumimoji="1" lang="ja-JP" altLang="en-US" sz="1400" b="1" dirty="0">
                          <a:solidFill>
                            <a:srgbClr val="0070C0"/>
                          </a:solidFill>
                          <a:latin typeface="+mn-ea"/>
                        </a:rPr>
                        <a:t>火・木・金</a:t>
                      </a:r>
                      <a:endParaRPr kumimoji="1" lang="ja-JP" altLang="en-US" sz="1200" dirty="0"/>
                    </a:p>
                  </a:txBody>
                  <a:tcPr anchor="ctr">
                    <a:solidFill>
                      <a:srgbClr val="FFFF00"/>
                    </a:solidFill>
                  </a:tcPr>
                </a:tc>
                <a:extLst>
                  <a:ext uri="{0D108BD9-81ED-4DB2-BD59-A6C34878D82A}">
                    <a16:rowId xmlns:a16="http://schemas.microsoft.com/office/drawing/2014/main" val="1744788811"/>
                  </a:ext>
                </a:extLst>
              </a:tr>
            </a:tbl>
          </a:graphicData>
        </a:graphic>
      </p:graphicFrame>
      <p:sp>
        <p:nvSpPr>
          <p:cNvPr id="12" name="テキスト ボックス 11">
            <a:extLst>
              <a:ext uri="{FF2B5EF4-FFF2-40B4-BE49-F238E27FC236}">
                <a16:creationId xmlns:a16="http://schemas.microsoft.com/office/drawing/2014/main" id="{A8D1DE27-94CF-515D-5087-6E0D9812C63D}"/>
              </a:ext>
            </a:extLst>
          </p:cNvPr>
          <p:cNvSpPr txBox="1"/>
          <p:nvPr/>
        </p:nvSpPr>
        <p:spPr>
          <a:xfrm>
            <a:off x="65965" y="378709"/>
            <a:ext cx="954107" cy="276999"/>
          </a:xfrm>
          <a:prstGeom prst="rect">
            <a:avLst/>
          </a:prstGeom>
          <a:noFill/>
        </p:spPr>
        <p:txBody>
          <a:bodyPr wrap="none" rtlCol="0">
            <a:spAutoFit/>
          </a:bodyPr>
          <a:lstStyle/>
          <a:p>
            <a:r>
              <a:rPr kumimoji="1" lang="ja-JP" altLang="en-US" sz="1200" dirty="0"/>
              <a:t>患者さん用</a:t>
            </a:r>
          </a:p>
        </p:txBody>
      </p:sp>
    </p:spTree>
    <p:extLst>
      <p:ext uri="{BB962C8B-B14F-4D97-AF65-F5344CB8AC3E}">
        <p14:creationId xmlns:p14="http://schemas.microsoft.com/office/powerpoint/2010/main" val="3624771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86C34-4929-3ABD-3897-2B6EACCFAE8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EAFBA22-BFE6-A47C-A556-DE73E47D2681}"/>
              </a:ext>
            </a:extLst>
          </p:cNvPr>
          <p:cNvSpPr txBox="1"/>
          <p:nvPr/>
        </p:nvSpPr>
        <p:spPr>
          <a:xfrm>
            <a:off x="65965" y="166048"/>
            <a:ext cx="1949573" cy="215444"/>
          </a:xfrm>
          <a:prstGeom prst="rect">
            <a:avLst/>
          </a:prstGeom>
          <a:noFill/>
        </p:spPr>
        <p:txBody>
          <a:bodyPr wrap="none" rtlCol="0">
            <a:spAutoFit/>
          </a:bodyPr>
          <a:lstStyle/>
          <a:p>
            <a:r>
              <a:rPr kumimoji="1" lang="ja-JP" altLang="en-US" sz="800" dirty="0">
                <a:latin typeface="+mn-ea"/>
              </a:rPr>
              <a:t>他病院からの検査依頼（</a:t>
            </a:r>
            <a:r>
              <a:rPr kumimoji="1" lang="en-US" altLang="ja-JP" sz="800" dirty="0">
                <a:latin typeface="+mn-ea"/>
              </a:rPr>
              <a:t>PSMA-PET</a:t>
            </a:r>
            <a:r>
              <a:rPr kumimoji="1" lang="ja-JP" altLang="en-US" sz="800" dirty="0">
                <a:latin typeface="+mn-ea"/>
              </a:rPr>
              <a:t>）</a:t>
            </a:r>
          </a:p>
        </p:txBody>
      </p:sp>
      <p:sp>
        <p:nvSpPr>
          <p:cNvPr id="3" name="テキスト ボックス 2">
            <a:extLst>
              <a:ext uri="{FF2B5EF4-FFF2-40B4-BE49-F238E27FC236}">
                <a16:creationId xmlns:a16="http://schemas.microsoft.com/office/drawing/2014/main" id="{E772A331-3637-57DD-105F-4EC5CA9D3B30}"/>
              </a:ext>
            </a:extLst>
          </p:cNvPr>
          <p:cNvSpPr txBox="1"/>
          <p:nvPr/>
        </p:nvSpPr>
        <p:spPr>
          <a:xfrm>
            <a:off x="1642343" y="587958"/>
            <a:ext cx="3566681" cy="400110"/>
          </a:xfrm>
          <a:prstGeom prst="rect">
            <a:avLst/>
          </a:prstGeom>
          <a:noFill/>
        </p:spPr>
        <p:txBody>
          <a:bodyPr wrap="square" rtlCol="0" anchor="ctr">
            <a:spAutoFit/>
          </a:bodyPr>
          <a:lstStyle/>
          <a:p>
            <a:pPr algn="ctr"/>
            <a:r>
              <a:rPr kumimoji="1" lang="en-US" altLang="ja-JP" sz="2000" b="1" dirty="0"/>
              <a:t>PSMA-PET</a:t>
            </a:r>
            <a:r>
              <a:rPr kumimoji="1" lang="ja-JP" altLang="en-US" sz="2000" b="1" dirty="0"/>
              <a:t>検査の同意書</a:t>
            </a:r>
            <a:endParaRPr kumimoji="1" lang="ja-JP" altLang="en-US" b="1" dirty="0"/>
          </a:p>
        </p:txBody>
      </p:sp>
      <p:sp>
        <p:nvSpPr>
          <p:cNvPr id="15" name="テキスト ボックス 14">
            <a:extLst>
              <a:ext uri="{FF2B5EF4-FFF2-40B4-BE49-F238E27FC236}">
                <a16:creationId xmlns:a16="http://schemas.microsoft.com/office/drawing/2014/main" id="{114F374D-56EF-E812-0AF8-2C3C7FDEBC1B}"/>
              </a:ext>
            </a:extLst>
          </p:cNvPr>
          <p:cNvSpPr txBox="1"/>
          <p:nvPr/>
        </p:nvSpPr>
        <p:spPr>
          <a:xfrm>
            <a:off x="6276726" y="150382"/>
            <a:ext cx="407484" cy="215444"/>
          </a:xfrm>
          <a:prstGeom prst="rect">
            <a:avLst/>
          </a:prstGeom>
          <a:noFill/>
        </p:spPr>
        <p:txBody>
          <a:bodyPr wrap="none" rtlCol="0">
            <a:spAutoFit/>
          </a:bodyPr>
          <a:lstStyle/>
          <a:p>
            <a:r>
              <a:rPr kumimoji="1" lang="en-US" altLang="ja-JP" sz="800" dirty="0">
                <a:latin typeface="+mn-ea"/>
              </a:rPr>
              <a:t>6 / 7</a:t>
            </a:r>
            <a:endParaRPr kumimoji="1" lang="ja-JP" altLang="en-US" sz="800" dirty="0">
              <a:latin typeface="+mn-ea"/>
            </a:endParaRPr>
          </a:p>
        </p:txBody>
      </p:sp>
      <p:sp>
        <p:nvSpPr>
          <p:cNvPr id="17" name="コンテンツ プレースホルダー 16">
            <a:extLst>
              <a:ext uri="{FF2B5EF4-FFF2-40B4-BE49-F238E27FC236}">
                <a16:creationId xmlns:a16="http://schemas.microsoft.com/office/drawing/2014/main" id="{FC791BEF-87EE-C146-E752-D259FC0D6698}"/>
              </a:ext>
            </a:extLst>
          </p:cNvPr>
          <p:cNvSpPr>
            <a:spLocks noGrp="1"/>
          </p:cNvSpPr>
          <p:nvPr>
            <p:ph idx="1"/>
          </p:nvPr>
        </p:nvSpPr>
        <p:spPr>
          <a:xfrm>
            <a:off x="468172" y="1194534"/>
            <a:ext cx="5915025" cy="8202015"/>
          </a:xfrm>
        </p:spPr>
        <p:txBody>
          <a:bodyPr>
            <a:normAutofit/>
          </a:bodyPr>
          <a:lstStyle/>
          <a:p>
            <a:pPr marL="0" indent="0">
              <a:buNone/>
            </a:pPr>
            <a:endParaRPr lang="en-US" altLang="ja-JP" sz="1000" dirty="0">
              <a:latin typeface="+mn-ea"/>
            </a:endParaRPr>
          </a:p>
          <a:p>
            <a:pPr marL="0" indent="0">
              <a:buNone/>
            </a:pPr>
            <a:r>
              <a:rPr lang="ja-JP" altLang="en-US" sz="1000" dirty="0">
                <a:latin typeface="+mn-ea"/>
              </a:rPr>
              <a:t>私が文書と口頭で</a:t>
            </a:r>
            <a:r>
              <a:rPr lang="en-US" altLang="ja-JP" sz="1000" dirty="0">
                <a:latin typeface="+mn-ea"/>
              </a:rPr>
              <a:t>PSMA-PET</a:t>
            </a:r>
            <a:r>
              <a:rPr lang="ja-JP" altLang="en-US" sz="1000" dirty="0">
                <a:latin typeface="+mn-ea"/>
              </a:rPr>
              <a:t>検査に関する説明を行いました。</a:t>
            </a:r>
            <a:endParaRPr lang="en-US" altLang="ja-JP" sz="1000" dirty="0">
              <a:latin typeface="+mn-ea"/>
            </a:endParaRPr>
          </a:p>
          <a:p>
            <a:pPr marL="0" indent="0">
              <a:buNone/>
            </a:pPr>
            <a:endParaRPr lang="en-US" altLang="ja-JP" sz="1000" dirty="0">
              <a:latin typeface="+mn-ea"/>
            </a:endParaRPr>
          </a:p>
          <a:p>
            <a:pPr marL="0" indent="0">
              <a:buNone/>
            </a:pPr>
            <a:r>
              <a:rPr lang="ja-JP" altLang="en-US" sz="1000" dirty="0">
                <a:latin typeface="+mn-ea"/>
              </a:rPr>
              <a:t>説明日：令和　　　年　　　月　　　日</a:t>
            </a:r>
            <a:endParaRPr lang="en-US" altLang="ja-JP" sz="1000" dirty="0">
              <a:latin typeface="+mn-ea"/>
            </a:endParaRPr>
          </a:p>
          <a:p>
            <a:pPr marL="0" indent="0">
              <a:buNone/>
            </a:pPr>
            <a:endParaRPr lang="en-US" altLang="ja-JP" sz="1000" dirty="0">
              <a:latin typeface="+mn-ea"/>
            </a:endParaRPr>
          </a:p>
          <a:p>
            <a:pPr marL="0" indent="0">
              <a:buNone/>
            </a:pPr>
            <a:r>
              <a:rPr lang="ja-JP" altLang="en-US" sz="1000" dirty="0">
                <a:latin typeface="+mn-ea"/>
              </a:rPr>
              <a:t>　　　　　　　　　　　　　医療機関名</a:t>
            </a:r>
            <a:endParaRPr lang="en-US" altLang="ja-JP" sz="1000" dirty="0">
              <a:latin typeface="+mn-ea"/>
            </a:endParaRPr>
          </a:p>
          <a:p>
            <a:pPr marL="0" indent="0">
              <a:buNone/>
            </a:pPr>
            <a:endParaRPr lang="en-US" altLang="ja-JP" sz="1000" dirty="0">
              <a:latin typeface="+mn-ea"/>
            </a:endParaRPr>
          </a:p>
          <a:p>
            <a:pPr marL="0" indent="0">
              <a:buNone/>
            </a:pPr>
            <a:endParaRPr lang="en-US" altLang="ja-JP" sz="1000" dirty="0">
              <a:latin typeface="+mn-ea"/>
            </a:endParaRPr>
          </a:p>
          <a:p>
            <a:pPr marL="0" indent="0">
              <a:buNone/>
            </a:pPr>
            <a:r>
              <a:rPr lang="ja-JP" altLang="en-US" sz="1000" dirty="0">
                <a:latin typeface="+mn-ea"/>
              </a:rPr>
              <a:t>　　　　　　　　　　　　　　医師署名</a:t>
            </a:r>
            <a:endParaRPr lang="en-US" altLang="ja-JP" sz="1000" dirty="0">
              <a:latin typeface="+mn-ea"/>
            </a:endParaRPr>
          </a:p>
          <a:p>
            <a:pPr marL="0" indent="0">
              <a:buNone/>
            </a:pPr>
            <a:r>
              <a:rPr lang="ja-JP" altLang="en-US" sz="1000" dirty="0">
                <a:latin typeface="+mn-ea"/>
              </a:rPr>
              <a:t>　　　　　　　　　　　　　　　　　　　　　　　　　　　　　　　　　　　　　　　　印</a:t>
            </a:r>
            <a:endParaRPr lang="en-US" altLang="ja-JP" sz="1000" dirty="0">
              <a:latin typeface="+mn-ea"/>
            </a:endParaRPr>
          </a:p>
          <a:p>
            <a:pPr marL="0" indent="0">
              <a:buNone/>
            </a:pPr>
            <a:endParaRPr lang="en-US" altLang="ja-JP" sz="1000" u="sng" dirty="0">
              <a:latin typeface="+mn-ea"/>
            </a:endParaRPr>
          </a:p>
          <a:p>
            <a:pPr marL="0" indent="0">
              <a:buNone/>
            </a:pPr>
            <a:endParaRPr lang="en-US" altLang="ja-JP" sz="1000" u="sng" dirty="0">
              <a:latin typeface="+mn-ea"/>
            </a:endParaRPr>
          </a:p>
          <a:p>
            <a:pPr marL="0" indent="0">
              <a:buNone/>
            </a:pPr>
            <a:r>
              <a:rPr lang="ja-JP" altLang="en-US" sz="1000" dirty="0">
                <a:latin typeface="+mn-ea"/>
              </a:rPr>
              <a:t>　　　　　　　　　　　　　立会者署名</a:t>
            </a:r>
            <a:endParaRPr lang="en-US" altLang="ja-JP" sz="1000" dirty="0">
              <a:latin typeface="+mn-ea"/>
            </a:endParaRPr>
          </a:p>
          <a:p>
            <a:pPr marL="0" indent="0">
              <a:buNone/>
            </a:pPr>
            <a:r>
              <a:rPr lang="ja-JP" altLang="en-US" sz="1000" dirty="0">
                <a:latin typeface="+mn-ea"/>
              </a:rPr>
              <a:t>　　　　　　　　　　　　　　　　　　　　　　　　　　　　　　　　　（職種　　　　　　）</a:t>
            </a:r>
            <a:endParaRPr lang="en-US" altLang="ja-JP" sz="1000" dirty="0">
              <a:latin typeface="+mn-ea"/>
            </a:endParaRPr>
          </a:p>
          <a:p>
            <a:pPr marL="0" indent="0">
              <a:buNone/>
            </a:pPr>
            <a:endParaRPr lang="en-US" altLang="ja-JP" sz="1000" dirty="0">
              <a:latin typeface="+mn-ea"/>
            </a:endParaRPr>
          </a:p>
          <a:p>
            <a:pPr marL="0" indent="0">
              <a:buNone/>
            </a:pPr>
            <a:endParaRPr lang="en-US" altLang="ja-JP" sz="1000" dirty="0">
              <a:latin typeface="+mn-ea"/>
            </a:endParaRPr>
          </a:p>
          <a:p>
            <a:pPr marL="0" indent="0">
              <a:buNone/>
            </a:pPr>
            <a:r>
              <a:rPr lang="en-US" altLang="ja-JP" sz="1000" dirty="0">
                <a:latin typeface="+mn-ea"/>
              </a:rPr>
              <a:t>-------------------------------------------------------------------------------------------------------</a:t>
            </a:r>
          </a:p>
          <a:p>
            <a:pPr marL="0" indent="0">
              <a:buNone/>
            </a:pPr>
            <a:r>
              <a:rPr lang="ja-JP" altLang="en-US" sz="1000" dirty="0">
                <a:latin typeface="+mn-ea"/>
              </a:rPr>
              <a:t>私は、</a:t>
            </a:r>
            <a:r>
              <a:rPr lang="en-US" altLang="ja-JP" sz="1000" dirty="0">
                <a:latin typeface="+mn-ea"/>
              </a:rPr>
              <a:t>PSMA-PET</a:t>
            </a:r>
            <a:r>
              <a:rPr lang="ja-JP" altLang="en-US" sz="1000" dirty="0">
                <a:latin typeface="+mn-ea"/>
              </a:rPr>
              <a:t>検査について十分な説明を受け、その内容を理解したうえで、</a:t>
            </a:r>
            <a:r>
              <a:rPr lang="en-US" altLang="ja-JP" sz="1000" dirty="0">
                <a:latin typeface="+mn-ea"/>
              </a:rPr>
              <a:t>PSMA-PET</a:t>
            </a:r>
            <a:r>
              <a:rPr lang="ja-JP" altLang="en-US" sz="1000" dirty="0">
                <a:latin typeface="+mn-ea"/>
              </a:rPr>
              <a:t>検査を</a:t>
            </a:r>
            <a:endParaRPr lang="en-US" altLang="ja-JP" sz="1000" dirty="0">
              <a:latin typeface="+mn-ea"/>
            </a:endParaRPr>
          </a:p>
          <a:p>
            <a:pPr marL="0" indent="0">
              <a:buNone/>
            </a:pPr>
            <a:r>
              <a:rPr lang="ja-JP" altLang="en-US" sz="1000" dirty="0">
                <a:latin typeface="+mn-ea"/>
              </a:rPr>
              <a:t>受けることに同意致します。</a:t>
            </a:r>
            <a:endParaRPr lang="en-US" altLang="ja-JP" sz="1000" dirty="0">
              <a:latin typeface="+mn-ea"/>
            </a:endParaRPr>
          </a:p>
          <a:p>
            <a:pPr marL="0" indent="0">
              <a:buNone/>
            </a:pPr>
            <a:endParaRPr lang="en-US" altLang="ja-JP" sz="1000" dirty="0">
              <a:latin typeface="+mn-ea"/>
            </a:endParaRPr>
          </a:p>
          <a:p>
            <a:pPr marL="0" indent="0">
              <a:buNone/>
            </a:pPr>
            <a:r>
              <a:rPr lang="ja-JP" altLang="en-US" sz="1000" dirty="0">
                <a:latin typeface="+mn-ea"/>
              </a:rPr>
              <a:t>同意日：令和　　　年　　　月　　　日</a:t>
            </a:r>
            <a:endParaRPr lang="en-US" altLang="ja-JP" sz="1000" dirty="0">
              <a:latin typeface="+mn-ea"/>
            </a:endParaRPr>
          </a:p>
          <a:p>
            <a:pPr marL="0" indent="0">
              <a:buNone/>
            </a:pPr>
            <a:endParaRPr lang="en-US" altLang="ja-JP" sz="1000" dirty="0">
              <a:latin typeface="+mn-ea"/>
            </a:endParaRPr>
          </a:p>
          <a:p>
            <a:pPr marL="0" indent="0">
              <a:buNone/>
            </a:pPr>
            <a:r>
              <a:rPr lang="ja-JP" altLang="en-US" sz="1000" dirty="0">
                <a:latin typeface="+mn-ea"/>
              </a:rPr>
              <a:t>　　　　　　　　　　　本人署名（自筆）</a:t>
            </a:r>
            <a:endParaRPr lang="en-US" altLang="ja-JP" sz="1000" dirty="0">
              <a:latin typeface="+mn-ea"/>
            </a:endParaRPr>
          </a:p>
          <a:p>
            <a:pPr marL="0" indent="0">
              <a:buNone/>
            </a:pPr>
            <a:endParaRPr lang="en-US" altLang="ja-JP" sz="1000" dirty="0">
              <a:latin typeface="+mn-ea"/>
            </a:endParaRPr>
          </a:p>
          <a:p>
            <a:pPr marL="0" indent="0">
              <a:buNone/>
            </a:pPr>
            <a:endParaRPr lang="en-US" altLang="ja-JP" sz="1000" dirty="0">
              <a:latin typeface="+mn-ea"/>
            </a:endParaRPr>
          </a:p>
          <a:p>
            <a:pPr marL="0" indent="0">
              <a:buNone/>
            </a:pPr>
            <a:endParaRPr lang="en-US" altLang="ja-JP" sz="1000" dirty="0">
              <a:latin typeface="+mn-ea"/>
            </a:endParaRPr>
          </a:p>
          <a:p>
            <a:pPr marL="0" indent="0">
              <a:buNone/>
            </a:pPr>
            <a:r>
              <a:rPr lang="ja-JP" altLang="en-US" sz="1000" dirty="0">
                <a:latin typeface="+mn-ea"/>
              </a:rPr>
              <a:t>　　　　　　　　　　　　　　代諾者署名</a:t>
            </a:r>
            <a:endParaRPr lang="en-US" altLang="ja-JP" sz="1000" dirty="0">
              <a:latin typeface="+mn-ea"/>
            </a:endParaRPr>
          </a:p>
          <a:p>
            <a:pPr marL="0" indent="0">
              <a:buNone/>
            </a:pPr>
            <a:r>
              <a:rPr lang="ja-JP" altLang="en-US" sz="1000" dirty="0">
                <a:latin typeface="+mn-ea"/>
              </a:rPr>
              <a:t>　　　　　　　　　　　　　　　　　　　　　　　　　　　　　　　　　（続柄　　　　　　）</a:t>
            </a:r>
            <a:endParaRPr lang="en-US" altLang="ja-JP" sz="1000" dirty="0">
              <a:latin typeface="+mn-ea"/>
            </a:endParaRPr>
          </a:p>
        </p:txBody>
      </p:sp>
      <p:cxnSp>
        <p:nvCxnSpPr>
          <p:cNvPr id="5" name="直線コネクタ 4">
            <a:extLst>
              <a:ext uri="{FF2B5EF4-FFF2-40B4-BE49-F238E27FC236}">
                <a16:creationId xmlns:a16="http://schemas.microsoft.com/office/drawing/2014/main" id="{877B70F2-AF7A-7E97-EAA2-8FB1E7971962}"/>
              </a:ext>
            </a:extLst>
          </p:cNvPr>
          <p:cNvCxnSpPr/>
          <p:nvPr/>
        </p:nvCxnSpPr>
        <p:spPr>
          <a:xfrm>
            <a:off x="2957885" y="2934028"/>
            <a:ext cx="29817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3E267D9D-B43D-F3A0-F0F2-0F166F0D2FB0}"/>
              </a:ext>
            </a:extLst>
          </p:cNvPr>
          <p:cNvCxnSpPr/>
          <p:nvPr/>
        </p:nvCxnSpPr>
        <p:spPr>
          <a:xfrm>
            <a:off x="2957885" y="3658922"/>
            <a:ext cx="29817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楕円 6">
            <a:extLst>
              <a:ext uri="{FF2B5EF4-FFF2-40B4-BE49-F238E27FC236}">
                <a16:creationId xmlns:a16="http://schemas.microsoft.com/office/drawing/2014/main" id="{6B7E04F6-351A-D9A0-B155-4E09ED4C5CA1}"/>
              </a:ext>
            </a:extLst>
          </p:cNvPr>
          <p:cNvSpPr/>
          <p:nvPr/>
        </p:nvSpPr>
        <p:spPr>
          <a:xfrm>
            <a:off x="5565914" y="3299793"/>
            <a:ext cx="270344" cy="270343"/>
          </a:xfrm>
          <a:prstGeom prst="ellipse">
            <a:avLst/>
          </a:prstGeom>
          <a:noFill/>
          <a:ln w="63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22EA1675-EE61-C989-A395-B48D6ECAAA8B}"/>
              </a:ext>
            </a:extLst>
          </p:cNvPr>
          <p:cNvSpPr txBox="1"/>
          <p:nvPr/>
        </p:nvSpPr>
        <p:spPr>
          <a:xfrm>
            <a:off x="3868055" y="3765361"/>
            <a:ext cx="2159566" cy="200055"/>
          </a:xfrm>
          <a:prstGeom prst="rect">
            <a:avLst/>
          </a:prstGeom>
          <a:noFill/>
        </p:spPr>
        <p:txBody>
          <a:bodyPr wrap="none" rtlCol="0">
            <a:spAutoFit/>
          </a:bodyPr>
          <a:lstStyle/>
          <a:p>
            <a:r>
              <a:rPr kumimoji="1" lang="en-US" altLang="ja-JP" sz="700" dirty="0"/>
              <a:t>※</a:t>
            </a:r>
            <a:r>
              <a:rPr kumimoji="1" lang="ja-JP" altLang="en-US" sz="700" dirty="0"/>
              <a:t> 自筆署名でない場合は、捺印をお願いします。</a:t>
            </a:r>
          </a:p>
        </p:txBody>
      </p:sp>
      <p:cxnSp>
        <p:nvCxnSpPr>
          <p:cNvPr id="9" name="直線コネクタ 8">
            <a:extLst>
              <a:ext uri="{FF2B5EF4-FFF2-40B4-BE49-F238E27FC236}">
                <a16:creationId xmlns:a16="http://schemas.microsoft.com/office/drawing/2014/main" id="{E0CBDED3-462F-0AD3-B8D6-0D24F048E9DB}"/>
              </a:ext>
            </a:extLst>
          </p:cNvPr>
          <p:cNvCxnSpPr/>
          <p:nvPr/>
        </p:nvCxnSpPr>
        <p:spPr>
          <a:xfrm>
            <a:off x="2971628" y="4609913"/>
            <a:ext cx="29817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6EA9574B-6610-97AC-8459-4A0439480FFD}"/>
              </a:ext>
            </a:extLst>
          </p:cNvPr>
          <p:cNvCxnSpPr/>
          <p:nvPr/>
        </p:nvCxnSpPr>
        <p:spPr>
          <a:xfrm>
            <a:off x="2971628" y="7038227"/>
            <a:ext cx="29817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4883916F-DA8C-F670-4802-C42A3D7DB7AE}"/>
              </a:ext>
            </a:extLst>
          </p:cNvPr>
          <p:cNvCxnSpPr/>
          <p:nvPr/>
        </p:nvCxnSpPr>
        <p:spPr>
          <a:xfrm>
            <a:off x="2971628" y="7977807"/>
            <a:ext cx="29817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30F2AC1-E456-F5BA-D943-A34391C66627}"/>
              </a:ext>
            </a:extLst>
          </p:cNvPr>
          <p:cNvSpPr txBox="1"/>
          <p:nvPr/>
        </p:nvSpPr>
        <p:spPr>
          <a:xfrm>
            <a:off x="5371030" y="9589653"/>
            <a:ext cx="1313180" cy="215444"/>
          </a:xfrm>
          <a:prstGeom prst="rect">
            <a:avLst/>
          </a:prstGeom>
          <a:noFill/>
        </p:spPr>
        <p:txBody>
          <a:bodyPr wrap="square">
            <a:spAutoFit/>
          </a:bodyPr>
          <a:lstStyle/>
          <a:p>
            <a:r>
              <a:rPr lang="ja-JP" altLang="en-US" sz="800" dirty="0"/>
              <a:t>山口大学医学部附属病院 </a:t>
            </a:r>
          </a:p>
        </p:txBody>
      </p:sp>
      <p:pic>
        <p:nvPicPr>
          <p:cNvPr id="4" name="図 3">
            <a:extLst>
              <a:ext uri="{FF2B5EF4-FFF2-40B4-BE49-F238E27FC236}">
                <a16:creationId xmlns:a16="http://schemas.microsoft.com/office/drawing/2014/main" id="{D8405E11-3859-7C18-DE3E-D84AB39DF1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172" y="8401423"/>
            <a:ext cx="1030428" cy="1338529"/>
          </a:xfrm>
          <a:prstGeom prst="rect">
            <a:avLst/>
          </a:prstGeom>
        </p:spPr>
      </p:pic>
      <p:sp>
        <p:nvSpPr>
          <p:cNvPr id="10" name="テキスト ボックス 9">
            <a:extLst>
              <a:ext uri="{FF2B5EF4-FFF2-40B4-BE49-F238E27FC236}">
                <a16:creationId xmlns:a16="http://schemas.microsoft.com/office/drawing/2014/main" id="{97F21DC1-62DB-0E0A-DDA8-A5E93BC107B2}"/>
              </a:ext>
            </a:extLst>
          </p:cNvPr>
          <p:cNvSpPr txBox="1"/>
          <p:nvPr/>
        </p:nvSpPr>
        <p:spPr>
          <a:xfrm>
            <a:off x="65965" y="364764"/>
            <a:ext cx="633058" cy="307777"/>
          </a:xfrm>
          <a:prstGeom prst="rect">
            <a:avLst/>
          </a:prstGeom>
          <a:noFill/>
        </p:spPr>
        <p:txBody>
          <a:bodyPr wrap="none" rtlCol="0">
            <a:spAutoFit/>
          </a:bodyPr>
          <a:lstStyle/>
          <a:p>
            <a:r>
              <a:rPr kumimoji="1" lang="en-US" altLang="ja-JP" sz="1400" dirty="0"/>
              <a:t>FAX</a:t>
            </a:r>
            <a:r>
              <a:rPr kumimoji="1" lang="ja-JP" altLang="en-US" sz="1400" dirty="0"/>
              <a:t>用</a:t>
            </a:r>
          </a:p>
        </p:txBody>
      </p:sp>
    </p:spTree>
    <p:extLst>
      <p:ext uri="{BB962C8B-B14F-4D97-AF65-F5344CB8AC3E}">
        <p14:creationId xmlns:p14="http://schemas.microsoft.com/office/powerpoint/2010/main" val="1964102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2A581-5C08-E67E-0304-B07F4B6C60E6}"/>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3284B161-B4FE-5F5F-11B5-2933BF3DE428}"/>
              </a:ext>
            </a:extLst>
          </p:cNvPr>
          <p:cNvSpPr txBox="1"/>
          <p:nvPr/>
        </p:nvSpPr>
        <p:spPr>
          <a:xfrm>
            <a:off x="65965" y="166048"/>
            <a:ext cx="1949573" cy="215444"/>
          </a:xfrm>
          <a:prstGeom prst="rect">
            <a:avLst/>
          </a:prstGeom>
          <a:noFill/>
        </p:spPr>
        <p:txBody>
          <a:bodyPr wrap="none" rtlCol="0">
            <a:spAutoFit/>
          </a:bodyPr>
          <a:lstStyle/>
          <a:p>
            <a:r>
              <a:rPr kumimoji="1" lang="ja-JP" altLang="en-US" sz="800" dirty="0">
                <a:latin typeface="+mn-ea"/>
              </a:rPr>
              <a:t>他病院からの検査依頼（</a:t>
            </a:r>
            <a:r>
              <a:rPr kumimoji="1" lang="en-US" altLang="ja-JP" sz="800" dirty="0">
                <a:latin typeface="+mn-ea"/>
              </a:rPr>
              <a:t>PSMA-PET</a:t>
            </a:r>
            <a:r>
              <a:rPr kumimoji="1" lang="ja-JP" altLang="en-US" sz="800" dirty="0">
                <a:latin typeface="+mn-ea"/>
              </a:rPr>
              <a:t>）</a:t>
            </a:r>
          </a:p>
        </p:txBody>
      </p:sp>
      <p:sp>
        <p:nvSpPr>
          <p:cNvPr id="3" name="テキスト ボックス 2">
            <a:extLst>
              <a:ext uri="{FF2B5EF4-FFF2-40B4-BE49-F238E27FC236}">
                <a16:creationId xmlns:a16="http://schemas.microsoft.com/office/drawing/2014/main" id="{84AEAF23-6C59-8920-2FB3-073E0407602F}"/>
              </a:ext>
            </a:extLst>
          </p:cNvPr>
          <p:cNvSpPr txBox="1"/>
          <p:nvPr/>
        </p:nvSpPr>
        <p:spPr>
          <a:xfrm>
            <a:off x="1065934" y="764260"/>
            <a:ext cx="4719500" cy="338554"/>
          </a:xfrm>
          <a:prstGeom prst="rect">
            <a:avLst/>
          </a:prstGeom>
          <a:noFill/>
        </p:spPr>
        <p:txBody>
          <a:bodyPr wrap="square" rtlCol="0" anchor="ctr">
            <a:spAutoFit/>
          </a:bodyPr>
          <a:lstStyle/>
          <a:p>
            <a:pPr algn="ctr"/>
            <a:r>
              <a:rPr kumimoji="1" lang="en-US" altLang="ja-JP" sz="1600" b="1" dirty="0"/>
              <a:t>PSMA-PET</a:t>
            </a:r>
            <a:r>
              <a:rPr kumimoji="1" lang="ja-JP" altLang="en-US" sz="1600" b="1" dirty="0"/>
              <a:t>検査紹介時のご案内（医療機関向け）</a:t>
            </a:r>
            <a:endParaRPr kumimoji="1" lang="ja-JP" altLang="en-US" sz="1400" b="1" dirty="0"/>
          </a:p>
        </p:txBody>
      </p:sp>
      <p:sp>
        <p:nvSpPr>
          <p:cNvPr id="15" name="テキスト ボックス 14">
            <a:extLst>
              <a:ext uri="{FF2B5EF4-FFF2-40B4-BE49-F238E27FC236}">
                <a16:creationId xmlns:a16="http://schemas.microsoft.com/office/drawing/2014/main" id="{61DD9D14-C962-E192-CD33-DEBCCF0DB917}"/>
              </a:ext>
            </a:extLst>
          </p:cNvPr>
          <p:cNvSpPr txBox="1"/>
          <p:nvPr/>
        </p:nvSpPr>
        <p:spPr>
          <a:xfrm>
            <a:off x="6276726" y="150382"/>
            <a:ext cx="407484" cy="215444"/>
          </a:xfrm>
          <a:prstGeom prst="rect">
            <a:avLst/>
          </a:prstGeom>
          <a:noFill/>
        </p:spPr>
        <p:txBody>
          <a:bodyPr wrap="none" rtlCol="0">
            <a:spAutoFit/>
          </a:bodyPr>
          <a:lstStyle/>
          <a:p>
            <a:r>
              <a:rPr kumimoji="1" lang="en-US" altLang="ja-JP" sz="800" dirty="0">
                <a:latin typeface="+mn-ea"/>
              </a:rPr>
              <a:t>7 / 7</a:t>
            </a:r>
            <a:endParaRPr kumimoji="1" lang="ja-JP" altLang="en-US" sz="800" dirty="0">
              <a:latin typeface="+mn-ea"/>
            </a:endParaRPr>
          </a:p>
        </p:txBody>
      </p:sp>
      <p:sp>
        <p:nvSpPr>
          <p:cNvPr id="17" name="コンテンツ プレースホルダー 16">
            <a:extLst>
              <a:ext uri="{FF2B5EF4-FFF2-40B4-BE49-F238E27FC236}">
                <a16:creationId xmlns:a16="http://schemas.microsoft.com/office/drawing/2014/main" id="{B87D1B47-D92C-5CCC-1D2A-4977B628627A}"/>
              </a:ext>
            </a:extLst>
          </p:cNvPr>
          <p:cNvSpPr>
            <a:spLocks noGrp="1"/>
          </p:cNvSpPr>
          <p:nvPr>
            <p:ph idx="1"/>
          </p:nvPr>
        </p:nvSpPr>
        <p:spPr>
          <a:xfrm>
            <a:off x="468172" y="1258034"/>
            <a:ext cx="5915025" cy="8561084"/>
          </a:xfrm>
        </p:spPr>
        <p:txBody>
          <a:bodyPr>
            <a:normAutofit fontScale="92500" lnSpcReduction="20000"/>
          </a:bodyPr>
          <a:lstStyle/>
          <a:p>
            <a:pPr marL="228600" indent="-228600">
              <a:buFont typeface="+mj-lt"/>
              <a:buAutoNum type="arabicPeriod"/>
            </a:pPr>
            <a:r>
              <a:rPr lang="ja-JP" altLang="en-US" sz="1200" b="1" dirty="0"/>
              <a:t>予約申込について</a:t>
            </a:r>
            <a:endParaRPr lang="en-US" altLang="ja-JP" sz="1200" b="1" dirty="0"/>
          </a:p>
          <a:p>
            <a:pPr marL="0" indent="0" defTabSz="179388">
              <a:lnSpc>
                <a:spcPct val="150000"/>
              </a:lnSpc>
              <a:buNone/>
              <a:tabLst>
                <a:tab pos="179388" algn="l"/>
              </a:tabLst>
            </a:pPr>
            <a:r>
              <a:rPr lang="en-US" altLang="ja-JP" sz="1000" dirty="0">
                <a:latin typeface="+mn-ea"/>
              </a:rPr>
              <a:t>	PSMA-PET</a:t>
            </a:r>
            <a:r>
              <a:rPr lang="ja-JP" altLang="en-US" sz="1000" dirty="0">
                <a:latin typeface="+mn-ea"/>
              </a:rPr>
              <a:t>検査をご依頼頂く際は、以下の書類を患者支援センターまで</a:t>
            </a:r>
            <a:r>
              <a:rPr lang="en-US" altLang="ja-JP" sz="1000" dirty="0">
                <a:latin typeface="+mn-ea"/>
              </a:rPr>
              <a:t>FAX</a:t>
            </a:r>
            <a:r>
              <a:rPr lang="ja-JP" altLang="en-US" sz="1000" dirty="0">
                <a:latin typeface="+mn-ea"/>
              </a:rPr>
              <a:t>でお送りください。</a:t>
            </a:r>
            <a:endParaRPr lang="en-US" altLang="ja-JP" sz="1000" dirty="0">
              <a:latin typeface="+mn-ea"/>
            </a:endParaRPr>
          </a:p>
          <a:p>
            <a:pPr marL="0" indent="0" defTabSz="179388">
              <a:lnSpc>
                <a:spcPct val="150000"/>
              </a:lnSpc>
              <a:buNone/>
              <a:tabLst>
                <a:tab pos="179388" algn="l"/>
              </a:tabLst>
            </a:pPr>
            <a:r>
              <a:rPr lang="ja-JP" altLang="en-US" sz="1000" dirty="0">
                <a:latin typeface="+mn-ea"/>
              </a:rPr>
              <a:t>・</a:t>
            </a:r>
            <a:r>
              <a:rPr lang="en-US" altLang="ja-JP" sz="1000" dirty="0">
                <a:latin typeface="+mn-ea"/>
              </a:rPr>
              <a:t>PSMA-PET</a:t>
            </a:r>
            <a:r>
              <a:rPr lang="ja-JP" altLang="en-US" sz="1000" dirty="0">
                <a:latin typeface="+mn-ea"/>
              </a:rPr>
              <a:t>検査申込書（診療情報提供書、</a:t>
            </a:r>
            <a:r>
              <a:rPr lang="en-US" altLang="ja-JP" sz="1000" dirty="0">
                <a:latin typeface="+mn-ea"/>
              </a:rPr>
              <a:t>2</a:t>
            </a:r>
            <a:r>
              <a:rPr lang="ja-JP" altLang="en-US" sz="1000" dirty="0">
                <a:latin typeface="+mn-ea"/>
              </a:rPr>
              <a:t>枚）</a:t>
            </a:r>
            <a:endParaRPr lang="en-US" altLang="ja-JP" sz="1000" dirty="0">
              <a:latin typeface="+mn-ea"/>
            </a:endParaRPr>
          </a:p>
          <a:p>
            <a:pPr marL="0" indent="0" defTabSz="179388">
              <a:lnSpc>
                <a:spcPct val="150000"/>
              </a:lnSpc>
              <a:buNone/>
              <a:tabLst>
                <a:tab pos="179388" algn="l"/>
              </a:tabLst>
            </a:pPr>
            <a:r>
              <a:rPr lang="ja-JP" altLang="en-US" sz="1000" dirty="0">
                <a:latin typeface="+mn-ea"/>
              </a:rPr>
              <a:t>・</a:t>
            </a:r>
            <a:r>
              <a:rPr lang="en-US" altLang="ja-JP" sz="1000" dirty="0">
                <a:latin typeface="+mn-ea"/>
              </a:rPr>
              <a:t>PSMA-PET</a:t>
            </a:r>
            <a:r>
              <a:rPr lang="ja-JP" altLang="en-US" sz="1000" dirty="0">
                <a:latin typeface="+mn-ea"/>
              </a:rPr>
              <a:t>検査に関する説明書・検査同意書（署名済み）</a:t>
            </a:r>
            <a:endParaRPr lang="en-US" altLang="ja-JP" sz="1000" dirty="0">
              <a:latin typeface="+mn-ea"/>
            </a:endParaRPr>
          </a:p>
          <a:p>
            <a:pPr marL="0" indent="0" defTabSz="179388">
              <a:lnSpc>
                <a:spcPct val="150000"/>
              </a:lnSpc>
              <a:buNone/>
              <a:tabLst>
                <a:tab pos="179388" algn="l"/>
              </a:tabLst>
            </a:pPr>
            <a:r>
              <a:rPr lang="ja-JP" altLang="en-US" sz="1000" dirty="0">
                <a:latin typeface="+mn-ea"/>
              </a:rPr>
              <a:t>・</a:t>
            </a:r>
            <a:r>
              <a:rPr lang="en-US" altLang="ja-JP" sz="1000" dirty="0">
                <a:latin typeface="+mn-ea"/>
              </a:rPr>
              <a:t>FAX</a:t>
            </a:r>
            <a:r>
              <a:rPr lang="ja-JP" altLang="en-US" sz="1000" dirty="0">
                <a:latin typeface="+mn-ea"/>
              </a:rPr>
              <a:t>事前予約申込書（患者支援センター宛）　　</a:t>
            </a:r>
            <a:endParaRPr lang="en-US" altLang="ja-JP" sz="1000" dirty="0">
              <a:latin typeface="+mn-ea"/>
            </a:endParaRPr>
          </a:p>
          <a:p>
            <a:pPr marL="0" indent="0" defTabSz="179388">
              <a:lnSpc>
                <a:spcPct val="150000"/>
              </a:lnSpc>
              <a:buNone/>
              <a:tabLst>
                <a:tab pos="179388" algn="l"/>
              </a:tabLst>
            </a:pPr>
            <a:r>
              <a:rPr lang="en-US" altLang="ja-JP" sz="1000" dirty="0">
                <a:latin typeface="+mn-ea"/>
              </a:rPr>
              <a:t>	</a:t>
            </a:r>
            <a:r>
              <a:rPr lang="ja-JP" altLang="en-US" sz="1000" dirty="0">
                <a:latin typeface="+mn-ea"/>
              </a:rPr>
              <a:t>なお、検査当日は各書類の原本をご持参くださいますようお願いいたします。</a:t>
            </a:r>
            <a:endParaRPr lang="en-US" altLang="ja-JP" sz="1000" dirty="0">
              <a:latin typeface="+mn-ea"/>
            </a:endParaRPr>
          </a:p>
          <a:p>
            <a:pPr marL="0" indent="0" defTabSz="179388">
              <a:lnSpc>
                <a:spcPct val="150000"/>
              </a:lnSpc>
              <a:buNone/>
              <a:tabLst>
                <a:tab pos="179388" algn="l"/>
              </a:tabLst>
            </a:pPr>
            <a:r>
              <a:rPr lang="en-US" altLang="ja-JP" sz="1000" dirty="0">
                <a:latin typeface="+mn-ea"/>
              </a:rPr>
              <a:t>	※</a:t>
            </a:r>
            <a:r>
              <a:rPr lang="ja-JP" altLang="en-US" sz="1000" dirty="0">
                <a:latin typeface="+mn-ea"/>
              </a:rPr>
              <a:t>山口大学医学部附属病院公式ホームページ内の泌尿器科紹介ページよりダウンロードしてください。</a:t>
            </a:r>
            <a:endParaRPr lang="en-US" altLang="ja-JP" sz="1000" dirty="0">
              <a:latin typeface="+mn-ea"/>
            </a:endParaRPr>
          </a:p>
          <a:p>
            <a:pPr marL="228600" indent="-228600" defTabSz="179388">
              <a:lnSpc>
                <a:spcPct val="150000"/>
              </a:lnSpc>
              <a:buFont typeface="+mj-lt"/>
              <a:buAutoNum type="arabicPeriod" startAt="2"/>
              <a:tabLst>
                <a:tab pos="179388" algn="l"/>
              </a:tabLst>
            </a:pPr>
            <a:r>
              <a:rPr lang="ja-JP" altLang="en-US" sz="1200" b="1" dirty="0"/>
              <a:t>画像データのご提供について</a:t>
            </a:r>
            <a:endParaRPr lang="en-US" altLang="ja-JP" sz="1200" b="1" dirty="0"/>
          </a:p>
          <a:p>
            <a:pPr marL="0" indent="0" defTabSz="179388">
              <a:lnSpc>
                <a:spcPct val="150000"/>
              </a:lnSpc>
              <a:buNone/>
              <a:tabLst>
                <a:tab pos="179388" algn="l"/>
              </a:tabLst>
            </a:pPr>
            <a:r>
              <a:rPr lang="en-US" altLang="ja-JP" sz="1000" dirty="0">
                <a:latin typeface="+mn-ea"/>
              </a:rPr>
              <a:t>	PSMA-PET</a:t>
            </a:r>
            <a:r>
              <a:rPr lang="ja-JP" altLang="en-US" sz="1000" dirty="0">
                <a:latin typeface="+mn-ea"/>
              </a:rPr>
              <a:t>画像の読影および診療方針の決定にあたり、これまで実施された画像検査（</a:t>
            </a:r>
            <a:r>
              <a:rPr lang="en-US" altLang="ja-JP" sz="1000" dirty="0">
                <a:latin typeface="+mn-ea"/>
              </a:rPr>
              <a:t>CT</a:t>
            </a:r>
            <a:r>
              <a:rPr lang="ja-JP" altLang="en-US" sz="1000" dirty="0">
                <a:latin typeface="+mn-ea"/>
              </a:rPr>
              <a:t>、</a:t>
            </a:r>
            <a:r>
              <a:rPr lang="en-US" altLang="ja-JP" sz="1000" dirty="0">
                <a:latin typeface="+mn-ea"/>
              </a:rPr>
              <a:t>MRI</a:t>
            </a:r>
            <a:r>
              <a:rPr lang="ja-JP" altLang="en-US" sz="1000" dirty="0">
                <a:latin typeface="+mn-ea"/>
              </a:rPr>
              <a:t>、骨シンチグラフィ、</a:t>
            </a:r>
            <a:r>
              <a:rPr lang="en-US" altLang="ja-JP" sz="1000" dirty="0">
                <a:latin typeface="+mn-ea"/>
              </a:rPr>
              <a:t>FDG-PET</a:t>
            </a:r>
            <a:r>
              <a:rPr lang="ja-JP" altLang="en-US" sz="1000" dirty="0">
                <a:latin typeface="+mn-ea"/>
              </a:rPr>
              <a:t>等）がございましたら、画像データをご提供ください。</a:t>
            </a:r>
            <a:endParaRPr lang="en-US" altLang="ja-JP" sz="1000" dirty="0">
              <a:latin typeface="+mn-ea"/>
            </a:endParaRPr>
          </a:p>
          <a:p>
            <a:pPr marL="228600" indent="-228600" defTabSz="179388">
              <a:lnSpc>
                <a:spcPct val="150000"/>
              </a:lnSpc>
              <a:buFont typeface="+mj-lt"/>
              <a:buAutoNum type="arabicPeriod" startAt="3"/>
              <a:tabLst>
                <a:tab pos="179388" algn="l"/>
              </a:tabLst>
            </a:pPr>
            <a:r>
              <a:rPr lang="ja-JP" altLang="en-US" sz="1200" b="1" dirty="0">
                <a:latin typeface="+mn-ea"/>
              </a:rPr>
              <a:t>保険診療の適応について</a:t>
            </a:r>
            <a:endParaRPr lang="en-US" altLang="ja-JP" sz="1200" b="1" dirty="0">
              <a:latin typeface="+mn-ea"/>
            </a:endParaRPr>
          </a:p>
          <a:p>
            <a:pPr marL="0" indent="0" defTabSz="179388">
              <a:lnSpc>
                <a:spcPct val="150000"/>
              </a:lnSpc>
              <a:buNone/>
              <a:tabLst>
                <a:tab pos="179388" algn="l"/>
              </a:tabLst>
            </a:pPr>
            <a:r>
              <a:rPr lang="en-US" altLang="ja-JP" sz="1000" dirty="0"/>
              <a:t>	PSMA-PET</a:t>
            </a:r>
            <a:r>
              <a:rPr lang="ja-JP" altLang="en-US" sz="1000" dirty="0"/>
              <a:t>検査は保険診療上、放射線リガンド療法（</a:t>
            </a:r>
            <a:r>
              <a:rPr lang="en-US" altLang="ja-JP" sz="1000" dirty="0"/>
              <a:t>177Lu-PSMA-617</a:t>
            </a:r>
            <a:r>
              <a:rPr lang="ja-JP" altLang="en-US" sz="1000" dirty="0"/>
              <a:t>：プルヴィクト</a:t>
            </a:r>
            <a:r>
              <a:rPr lang="en-US" altLang="ja-JP" sz="1000" dirty="0"/>
              <a:t>®</a:t>
            </a:r>
            <a:r>
              <a:rPr lang="ja-JP" altLang="en-US" sz="1000" dirty="0"/>
              <a:t>）の適応判定を目的として実施されます。紹介にあたっては、以下の条件をご確認ください。</a:t>
            </a:r>
            <a:endParaRPr lang="en-US" altLang="ja-JP" sz="1000" dirty="0"/>
          </a:p>
          <a:p>
            <a:pPr marL="0" indent="0" defTabSz="179388">
              <a:lnSpc>
                <a:spcPct val="150000"/>
              </a:lnSpc>
              <a:buNone/>
              <a:tabLst>
                <a:tab pos="179388" algn="l"/>
              </a:tabLst>
            </a:pPr>
            <a:r>
              <a:rPr lang="ja-JP" altLang="en-US" sz="1000" dirty="0"/>
              <a:t>・去勢抵抗性前立腺癌（</a:t>
            </a:r>
            <a:r>
              <a:rPr lang="en-US" altLang="ja-JP" sz="1000" dirty="0"/>
              <a:t>CRPC</a:t>
            </a:r>
            <a:r>
              <a:rPr lang="ja-JP" altLang="en-US" sz="1000" dirty="0"/>
              <a:t>）である</a:t>
            </a:r>
            <a:endParaRPr lang="en-US" altLang="ja-JP" sz="1000" dirty="0"/>
          </a:p>
          <a:p>
            <a:pPr marL="0" indent="0" defTabSz="179388">
              <a:lnSpc>
                <a:spcPct val="150000"/>
              </a:lnSpc>
              <a:buNone/>
              <a:tabLst>
                <a:tab pos="179388" algn="l"/>
              </a:tabLst>
            </a:pPr>
            <a:r>
              <a:rPr lang="ja-JP" altLang="en-US" sz="1000" dirty="0"/>
              <a:t>・遠隔転移を有する</a:t>
            </a:r>
            <a:endParaRPr lang="en-US" altLang="ja-JP" sz="1000" dirty="0"/>
          </a:p>
          <a:p>
            <a:pPr marL="0" indent="0" defTabSz="179388">
              <a:lnSpc>
                <a:spcPct val="150000"/>
              </a:lnSpc>
              <a:buNone/>
              <a:tabLst>
                <a:tab pos="179388" algn="l"/>
              </a:tabLst>
            </a:pPr>
            <a:r>
              <a:rPr lang="ja-JP" altLang="en-US" sz="1000" dirty="0"/>
              <a:t>・放射線リガンド療法を検討している</a:t>
            </a:r>
            <a:endParaRPr lang="en-US" altLang="ja-JP" sz="1000" dirty="0"/>
          </a:p>
          <a:p>
            <a:pPr marL="0" indent="0" defTabSz="179388">
              <a:lnSpc>
                <a:spcPct val="150000"/>
              </a:lnSpc>
              <a:buNone/>
              <a:tabLst>
                <a:tab pos="179388" algn="l"/>
              </a:tabLst>
            </a:pPr>
            <a:r>
              <a:rPr lang="ja-JP" altLang="en-US" sz="1000" dirty="0"/>
              <a:t>・アンドロゲン受容体シグナル阻害薬（</a:t>
            </a:r>
            <a:r>
              <a:rPr lang="en-US" altLang="ja-JP" sz="1000" dirty="0"/>
              <a:t>ARSI</a:t>
            </a:r>
            <a:r>
              <a:rPr lang="ja-JP" altLang="en-US" sz="1000" dirty="0"/>
              <a:t>）の治療歴を有する。</a:t>
            </a:r>
            <a:endParaRPr lang="en-US" altLang="ja-JP" sz="1000" dirty="0"/>
          </a:p>
          <a:p>
            <a:pPr marL="228600" indent="-228600" defTabSz="179388">
              <a:lnSpc>
                <a:spcPct val="150000"/>
              </a:lnSpc>
              <a:buFont typeface="+mj-lt"/>
              <a:buAutoNum type="arabicPeriod" startAt="4"/>
              <a:tabLst>
                <a:tab pos="179388" algn="l"/>
              </a:tabLst>
            </a:pPr>
            <a:r>
              <a:rPr lang="ja-JP" altLang="en-US" sz="1200" b="1" dirty="0">
                <a:latin typeface="+mn-ea"/>
              </a:rPr>
              <a:t>保険診療について</a:t>
            </a:r>
            <a:endParaRPr lang="en-US" altLang="ja-JP" sz="1200" b="1" dirty="0">
              <a:latin typeface="+mn-ea"/>
            </a:endParaRPr>
          </a:p>
          <a:p>
            <a:pPr marL="0" indent="0" defTabSz="179388">
              <a:lnSpc>
                <a:spcPct val="150000"/>
              </a:lnSpc>
              <a:buNone/>
              <a:tabLst>
                <a:tab pos="179388" algn="l"/>
              </a:tabLst>
            </a:pPr>
            <a:r>
              <a:rPr lang="en-US" altLang="ja-JP" sz="1000" dirty="0"/>
              <a:t>	</a:t>
            </a:r>
            <a:r>
              <a:rPr lang="ja-JP" altLang="en-US" sz="1000" dirty="0">
                <a:latin typeface="+mn-ea"/>
              </a:rPr>
              <a:t>当院では現時点では保険診療による</a:t>
            </a:r>
            <a:r>
              <a:rPr lang="en-US" altLang="ja-JP" sz="1000" dirty="0">
                <a:latin typeface="+mn-ea"/>
              </a:rPr>
              <a:t>PSMA-PET</a:t>
            </a:r>
            <a:r>
              <a:rPr lang="ja-JP" altLang="en-US" sz="1000" dirty="0">
                <a:latin typeface="+mn-ea"/>
              </a:rPr>
              <a:t>検査のみ実施しております。保険適用外での検査をご希望の場合は、事前に当院泌尿器科までお問い合わせください。</a:t>
            </a:r>
            <a:endParaRPr lang="en-US" altLang="ja-JP" sz="1000" dirty="0">
              <a:latin typeface="+mn-ea"/>
            </a:endParaRPr>
          </a:p>
          <a:p>
            <a:pPr marL="228600" indent="-228600" defTabSz="179388">
              <a:lnSpc>
                <a:spcPct val="150000"/>
              </a:lnSpc>
              <a:buFont typeface="+mj-lt"/>
              <a:buAutoNum type="arabicPeriod" startAt="5"/>
              <a:tabLst>
                <a:tab pos="179388" algn="l"/>
              </a:tabLst>
            </a:pPr>
            <a:r>
              <a:rPr lang="ja-JP" altLang="en-US" sz="1200" b="1" dirty="0">
                <a:latin typeface="+mn-ea"/>
              </a:rPr>
              <a:t>再検査について</a:t>
            </a:r>
            <a:endParaRPr lang="en-US" altLang="ja-JP" sz="1200" b="1" dirty="0">
              <a:latin typeface="+mn-ea"/>
            </a:endParaRPr>
          </a:p>
          <a:p>
            <a:pPr marL="0" indent="0" defTabSz="179388">
              <a:lnSpc>
                <a:spcPct val="150000"/>
              </a:lnSpc>
              <a:buNone/>
              <a:tabLst>
                <a:tab pos="179388" algn="l"/>
              </a:tabLst>
            </a:pPr>
            <a:r>
              <a:rPr lang="en-US" altLang="ja-JP" sz="1000" dirty="0">
                <a:latin typeface="+mn-ea"/>
              </a:rPr>
              <a:t>	PSMA-PET</a:t>
            </a:r>
            <a:r>
              <a:rPr lang="ja-JP" altLang="en-US" sz="1000" dirty="0">
                <a:latin typeface="+mn-ea"/>
              </a:rPr>
              <a:t>検査は、原則として放射線リガンド療法の適応判定を目的として実施します。再検査をご希望の場合は、その必要性について診療情報提供書へご記載ください。</a:t>
            </a:r>
            <a:endParaRPr lang="en-US" altLang="ja-JP" sz="1000" dirty="0">
              <a:latin typeface="+mn-ea"/>
            </a:endParaRPr>
          </a:p>
          <a:p>
            <a:pPr marL="228600" indent="-228600" defTabSz="179388">
              <a:lnSpc>
                <a:spcPct val="150000"/>
              </a:lnSpc>
              <a:buFont typeface="+mj-lt"/>
              <a:buAutoNum type="arabicPeriod" startAt="6"/>
              <a:tabLst>
                <a:tab pos="179388" algn="l"/>
              </a:tabLst>
            </a:pPr>
            <a:r>
              <a:rPr lang="ja-JP" altLang="en-US" sz="1200" b="1" dirty="0">
                <a:latin typeface="+mn-ea"/>
              </a:rPr>
              <a:t>患者さんへの説明について</a:t>
            </a:r>
            <a:endParaRPr lang="en-US" altLang="ja-JP" sz="1200" b="1" dirty="0">
              <a:latin typeface="+mn-ea"/>
            </a:endParaRPr>
          </a:p>
          <a:p>
            <a:pPr marL="0" indent="0" defTabSz="179388">
              <a:lnSpc>
                <a:spcPct val="150000"/>
              </a:lnSpc>
              <a:buNone/>
              <a:tabLst>
                <a:tab pos="179388" algn="l"/>
              </a:tabLst>
            </a:pPr>
            <a:r>
              <a:rPr lang="en-US" altLang="ja-JP" sz="1000" dirty="0">
                <a:latin typeface="+mn-ea"/>
              </a:rPr>
              <a:t>	</a:t>
            </a:r>
            <a:r>
              <a:rPr lang="ja-JP" altLang="en-US" sz="1000" dirty="0">
                <a:latin typeface="+mn-ea"/>
              </a:rPr>
              <a:t>本検査は比較的高額な検査となります。自己負担額や高額療養費制度についても、あらかじめ患者さんへご説明いただきますようお願いいたします。</a:t>
            </a:r>
            <a:endParaRPr lang="en-US" altLang="ja-JP" sz="1000" dirty="0">
              <a:latin typeface="+mn-ea"/>
            </a:endParaRPr>
          </a:p>
          <a:p>
            <a:pPr marL="228600" indent="-228600" defTabSz="179388">
              <a:lnSpc>
                <a:spcPct val="150000"/>
              </a:lnSpc>
              <a:buFont typeface="+mj-lt"/>
              <a:buAutoNum type="arabicPeriod" startAt="7"/>
              <a:tabLst>
                <a:tab pos="179388" algn="l"/>
              </a:tabLst>
            </a:pPr>
            <a:r>
              <a:rPr lang="ja-JP" altLang="en-US" sz="1200" b="1" dirty="0">
                <a:latin typeface="+mn-ea"/>
              </a:rPr>
              <a:t>放射線リガンド療法をご希望の場合</a:t>
            </a:r>
            <a:endParaRPr lang="en-US" altLang="ja-JP" sz="1200" b="1" dirty="0">
              <a:latin typeface="+mn-ea"/>
            </a:endParaRPr>
          </a:p>
          <a:p>
            <a:pPr marL="0" indent="0" defTabSz="179388">
              <a:lnSpc>
                <a:spcPct val="150000"/>
              </a:lnSpc>
              <a:buNone/>
              <a:tabLst>
                <a:tab pos="179388" algn="l"/>
              </a:tabLst>
            </a:pPr>
            <a:r>
              <a:rPr lang="en-US" altLang="ja-JP" sz="1000" dirty="0">
                <a:latin typeface="+mn-ea"/>
              </a:rPr>
              <a:t>	PSMA-PET</a:t>
            </a:r>
            <a:r>
              <a:rPr lang="ja-JP" altLang="en-US" sz="1000" dirty="0">
                <a:latin typeface="+mn-ea"/>
              </a:rPr>
              <a:t>陽性例で当院における放射線リガンド療法をご希望の場合は、申込書の該当欄をご記入ください。検査結果に加え、全身状態、血液検査所見、病勢および治療歴を総合的に評価し、適応を判断いたします。</a:t>
            </a:r>
            <a:endParaRPr lang="en-US" altLang="ja-JP" sz="1000" dirty="0">
              <a:latin typeface="+mn-ea"/>
            </a:endParaRPr>
          </a:p>
          <a:p>
            <a:pPr marL="0" indent="0" defTabSz="179388">
              <a:lnSpc>
                <a:spcPct val="150000"/>
              </a:lnSpc>
              <a:buNone/>
              <a:tabLst>
                <a:tab pos="179388" algn="l"/>
              </a:tabLst>
            </a:pPr>
            <a:endParaRPr lang="en-US" altLang="ja-JP" sz="1000" dirty="0">
              <a:latin typeface="+mn-ea"/>
            </a:endParaRPr>
          </a:p>
          <a:p>
            <a:pPr marL="0" indent="0" defTabSz="179388">
              <a:lnSpc>
                <a:spcPct val="150000"/>
              </a:lnSpc>
              <a:buNone/>
              <a:tabLst>
                <a:tab pos="179388" algn="l"/>
              </a:tabLst>
            </a:pPr>
            <a:r>
              <a:rPr lang="ja-JP" altLang="en-US" sz="1000" dirty="0">
                <a:latin typeface="+mn-ea"/>
              </a:rPr>
              <a:t>今後とも地域医療連携にご協力賜りますようお願い申し上げます。</a:t>
            </a:r>
            <a:endParaRPr lang="en-US" altLang="ja-JP" sz="1000" dirty="0">
              <a:latin typeface="+mn-ea"/>
            </a:endParaRPr>
          </a:p>
        </p:txBody>
      </p:sp>
      <p:sp>
        <p:nvSpPr>
          <p:cNvPr id="4" name="テキスト ボックス 3">
            <a:extLst>
              <a:ext uri="{FF2B5EF4-FFF2-40B4-BE49-F238E27FC236}">
                <a16:creationId xmlns:a16="http://schemas.microsoft.com/office/drawing/2014/main" id="{6ACEEF08-6C79-80E9-DD6A-4FDDB7B2E04B}"/>
              </a:ext>
            </a:extLst>
          </p:cNvPr>
          <p:cNvSpPr txBox="1"/>
          <p:nvPr/>
        </p:nvSpPr>
        <p:spPr>
          <a:xfrm>
            <a:off x="5371030" y="9589653"/>
            <a:ext cx="1313180" cy="215444"/>
          </a:xfrm>
          <a:prstGeom prst="rect">
            <a:avLst/>
          </a:prstGeom>
          <a:noFill/>
        </p:spPr>
        <p:txBody>
          <a:bodyPr wrap="square">
            <a:spAutoFit/>
          </a:bodyPr>
          <a:lstStyle/>
          <a:p>
            <a:r>
              <a:rPr lang="ja-JP" altLang="en-US" sz="800" dirty="0"/>
              <a:t>山口大学医学部附属病院 </a:t>
            </a:r>
          </a:p>
        </p:txBody>
      </p:sp>
      <p:sp>
        <p:nvSpPr>
          <p:cNvPr id="5" name="テキスト ボックス 4">
            <a:extLst>
              <a:ext uri="{FF2B5EF4-FFF2-40B4-BE49-F238E27FC236}">
                <a16:creationId xmlns:a16="http://schemas.microsoft.com/office/drawing/2014/main" id="{4CBD39E4-13DA-5142-5ECD-7C2A1DB2A9F8}"/>
              </a:ext>
            </a:extLst>
          </p:cNvPr>
          <p:cNvSpPr txBox="1"/>
          <p:nvPr/>
        </p:nvSpPr>
        <p:spPr>
          <a:xfrm>
            <a:off x="65965" y="364764"/>
            <a:ext cx="1082348" cy="307777"/>
          </a:xfrm>
          <a:prstGeom prst="rect">
            <a:avLst/>
          </a:prstGeom>
          <a:noFill/>
        </p:spPr>
        <p:txBody>
          <a:bodyPr wrap="none" rtlCol="0">
            <a:spAutoFit/>
          </a:bodyPr>
          <a:lstStyle/>
          <a:p>
            <a:r>
              <a:rPr kumimoji="1" lang="ja-JP" altLang="en-US" sz="1400" dirty="0"/>
              <a:t>医療機関用</a:t>
            </a:r>
          </a:p>
        </p:txBody>
      </p:sp>
    </p:spTree>
    <p:extLst>
      <p:ext uri="{BB962C8B-B14F-4D97-AF65-F5344CB8AC3E}">
        <p14:creationId xmlns:p14="http://schemas.microsoft.com/office/powerpoint/2010/main" val="136948238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10761</TotalTime>
  <Words>2592</Words>
  <Application>Microsoft Office PowerPoint</Application>
  <PresentationFormat>A4 210 x 297 mm</PresentationFormat>
  <Paragraphs>247</Paragraphs>
  <Slides>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7</vt:i4>
      </vt:variant>
    </vt:vector>
  </HeadingPairs>
  <TitlesOfParts>
    <vt:vector size="12" baseType="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宏輔 清水</dc:creator>
  <cp:lastModifiedBy>宏輔 清水</cp:lastModifiedBy>
  <cp:revision>13</cp:revision>
  <dcterms:created xsi:type="dcterms:W3CDTF">2026-07-01T05:35:24Z</dcterms:created>
  <dcterms:modified xsi:type="dcterms:W3CDTF">2026-07-16T03:45:18Z</dcterms:modified>
</cp:coreProperties>
</file>