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9"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CC66"/>
    <a:srgbClr val="CC3300"/>
    <a:srgbClr val="996633"/>
    <a:srgbClr val="663300"/>
    <a:srgbClr val="CC9900"/>
    <a:srgbClr val="FF9900"/>
    <a:srgbClr val="659A2A"/>
    <a:srgbClr val="CAE8AA"/>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p:cViewPr varScale="1">
        <p:scale>
          <a:sx n="80" d="100"/>
          <a:sy n="80" d="100"/>
        </p:scale>
        <p:origin x="301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350" y="-12231"/>
            <a:ext cx="6878487" cy="9930462"/>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473216"/>
            <a:ext cx="4370039" cy="2377992"/>
          </a:xfrm>
        </p:spPr>
        <p:txBody>
          <a:bodyPr anchor="b">
            <a:noAutofit/>
          </a:bodyPr>
          <a:lstStyle>
            <a:lvl1pPr algn="r">
              <a:defRPr sz="405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47947" y="5851205"/>
            <a:ext cx="4370039" cy="1584410"/>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2601156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4916311"/>
          </a:xfrm>
        </p:spPr>
        <p:txBody>
          <a:bodyPr anchor="ctr">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832322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25806" y="5246511"/>
            <a:ext cx="4064853"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457245"/>
            <a:ext cx="4760786" cy="2269167"/>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9697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57199" y="2790649"/>
            <a:ext cx="4760786" cy="3748998"/>
          </a:xfrm>
        </p:spPr>
        <p:txBody>
          <a:bodyPr anchor="b">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267890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581164" y="880533"/>
            <a:ext cx="4554137"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
        <p:nvSpPr>
          <p:cNvPr id="24" name="TextBox 23"/>
          <p:cNvSpPr txBox="1"/>
          <p:nvPr/>
        </p:nvSpPr>
        <p:spPr>
          <a:xfrm>
            <a:off x="362034" y="114165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25" name="TextBox 24"/>
          <p:cNvSpPr txBox="1"/>
          <p:nvPr/>
        </p:nvSpPr>
        <p:spPr>
          <a:xfrm>
            <a:off x="5060775" y="4169470"/>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0501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61886" y="880533"/>
            <a:ext cx="4756099" cy="4365978"/>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796844"/>
            <a:ext cx="4760787" cy="74280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539647"/>
            <a:ext cx="4760786" cy="2186765"/>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1529001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3677694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80534"/>
            <a:ext cx="734109" cy="7585429"/>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199" y="880534"/>
            <a:ext cx="3896270" cy="75854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261264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3069686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199" y="3901254"/>
            <a:ext cx="4760786" cy="2638395"/>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539647"/>
            <a:ext cx="4760786" cy="12428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2529429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6" cy="190782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57200" y="3120851"/>
            <a:ext cx="2316082" cy="5605560"/>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2901903" y="3120853"/>
            <a:ext cx="2316083" cy="560556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3354516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880533"/>
            <a:ext cx="4760785" cy="1907822"/>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57199"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2899980" y="3121420"/>
            <a:ext cx="2318004"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2899980" y="3953801"/>
            <a:ext cx="2318004" cy="477261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175773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199" y="880533"/>
            <a:ext cx="4760786" cy="1907822"/>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3010685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42339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199" y="2164650"/>
            <a:ext cx="2092637" cy="1846673"/>
          </a:xfrm>
        </p:spPr>
        <p:txBody>
          <a:bodyPr anchor="b">
            <a:normAutofit/>
          </a:bodyPr>
          <a:lstStyle>
            <a:lvl1pPr>
              <a:defRPr sz="1500"/>
            </a:lvl1pPr>
          </a:lstStyle>
          <a:p>
            <a:r>
              <a:rPr lang="ja-JP" altLang="en-US"/>
              <a:t>マスター タイトルの書式設定</a:t>
            </a:r>
            <a:endParaRPr lang="en-US" dirty="0"/>
          </a:p>
        </p:txBody>
      </p:sp>
      <p:sp>
        <p:nvSpPr>
          <p:cNvPr id="3" name="Content Placeholder 2"/>
          <p:cNvSpPr>
            <a:spLocks noGrp="1"/>
          </p:cNvSpPr>
          <p:nvPr>
            <p:ph idx="1"/>
          </p:nvPr>
        </p:nvSpPr>
        <p:spPr>
          <a:xfrm>
            <a:off x="2678456" y="743781"/>
            <a:ext cx="2539528" cy="7982631"/>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199" y="4011323"/>
            <a:ext cx="2092637" cy="3733093"/>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3906068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199" y="6934200"/>
            <a:ext cx="4760786"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7199" y="880533"/>
            <a:ext cx="4760786" cy="5554926"/>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図を追加</a:t>
            </a:r>
            <a:endParaRPr lang="en-US" dirty="0"/>
          </a:p>
        </p:txBody>
      </p:sp>
      <p:sp>
        <p:nvSpPr>
          <p:cNvPr id="4" name="Text Placeholder 3"/>
          <p:cNvSpPr>
            <a:spLocks noGrp="1"/>
          </p:cNvSpPr>
          <p:nvPr>
            <p:ph type="body" sz="half" idx="2"/>
          </p:nvPr>
        </p:nvSpPr>
        <p:spPr>
          <a:xfrm>
            <a:off x="457199" y="7752822"/>
            <a:ext cx="4760786" cy="97359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64329BC-A292-4EBF-A2E5-73374E4366C8}" type="datetimeFigureOut">
              <a:rPr kumimoji="1" lang="ja-JP" altLang="en-US" smtClean="0"/>
              <a:t>2022/12/6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11154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2231"/>
            <a:ext cx="6878488" cy="9930462"/>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80533"/>
            <a:ext cx="4760785" cy="1907822"/>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3120853"/>
            <a:ext cx="4760786" cy="560556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053944" y="8726414"/>
            <a:ext cx="513099"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C64329BC-A292-4EBF-A2E5-73374E4366C8}" type="datetimeFigureOut">
              <a:rPr kumimoji="1" lang="ja-JP" altLang="en-US" smtClean="0"/>
              <a:t>2022/12/6</a:t>
            </a:fld>
            <a:endParaRPr kumimoji="1" lang="ja-JP" altLang="en-US"/>
          </a:p>
        </p:txBody>
      </p:sp>
      <p:sp>
        <p:nvSpPr>
          <p:cNvPr id="5" name="Footer Placeholder 4"/>
          <p:cNvSpPr>
            <a:spLocks noGrp="1"/>
          </p:cNvSpPr>
          <p:nvPr>
            <p:ph type="ftr" sz="quarter" idx="3"/>
          </p:nvPr>
        </p:nvSpPr>
        <p:spPr>
          <a:xfrm>
            <a:off x="457200" y="8726414"/>
            <a:ext cx="3467230"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33507" y="8726414"/>
            <a:ext cx="384479" cy="527403"/>
          </a:xfrm>
          <a:prstGeom prst="rect">
            <a:avLst/>
          </a:prstGeom>
        </p:spPr>
        <p:txBody>
          <a:bodyPr vert="horz" lIns="91440" tIns="45720" rIns="91440" bIns="45720" rtlCol="0" anchor="ctr"/>
          <a:lstStyle>
            <a:lvl1pPr algn="r">
              <a:defRPr sz="675">
                <a:solidFill>
                  <a:schemeClr val="accent1">
                    <a:lumMod val="75000"/>
                  </a:schemeClr>
                </a:solidFill>
              </a:defRPr>
            </a:lvl1pPr>
          </a:lstStyle>
          <a:p>
            <a:fld id="{ECEC8D4C-70FE-4007-B2CE-FD886F8F26F1}" type="slidenum">
              <a:rPr kumimoji="1" lang="ja-JP" altLang="en-US" smtClean="0"/>
              <a:t>‹#›</a:t>
            </a:fld>
            <a:endParaRPr kumimoji="1" lang="ja-JP" altLang="en-US"/>
          </a:p>
        </p:txBody>
      </p:sp>
    </p:spTree>
    <p:extLst>
      <p:ext uri="{BB962C8B-B14F-4D97-AF65-F5344CB8AC3E}">
        <p14:creationId xmlns:p14="http://schemas.microsoft.com/office/powerpoint/2010/main" val="1530443185"/>
      </p:ext>
    </p:extLst>
  </p:cSld>
  <p:clrMap bg1="lt1" tx1="dk1" bg2="lt2" tx2="dk2" accent1="accent1" accent2="accent2" accent3="accent3" accent4="accent4" accent5="accent5" accent6="accent6" hlink="hlink" folHlink="folHlink"/>
  <p:sldLayoutIdLst>
    <p:sldLayoutId id="2147484300" r:id="rId1"/>
    <p:sldLayoutId id="2147484301" r:id="rId2"/>
    <p:sldLayoutId id="2147484302" r:id="rId3"/>
    <p:sldLayoutId id="2147484303" r:id="rId4"/>
    <p:sldLayoutId id="2147484304" r:id="rId5"/>
    <p:sldLayoutId id="2147484305" r:id="rId6"/>
    <p:sldLayoutId id="2147484306" r:id="rId7"/>
    <p:sldLayoutId id="2147484307" r:id="rId8"/>
    <p:sldLayoutId id="2147484308" r:id="rId9"/>
    <p:sldLayoutId id="2147484309" r:id="rId10"/>
    <p:sldLayoutId id="2147484310" r:id="rId11"/>
    <p:sldLayoutId id="2147484311" r:id="rId12"/>
    <p:sldLayoutId id="2147484312" r:id="rId13"/>
    <p:sldLayoutId id="2147484313" r:id="rId14"/>
    <p:sldLayoutId id="2147484314" r:id="rId15"/>
    <p:sldLayoutId id="2147484315" r:id="rId16"/>
  </p:sldLayoutIdLst>
  <p:txStyles>
    <p:titleStyle>
      <a:lvl1pPr algn="l" defTabSz="342900" rtl="0" eaLnBrk="1" latinLnBrk="0" hangingPunct="1">
        <a:spcBef>
          <a:spcPct val="0"/>
        </a:spcBef>
        <a:buNone/>
        <a:defRPr kumimoji="1" sz="27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lumMod val="75000"/>
          </a:schemeClr>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lumMod val="75000"/>
          </a:schemeClr>
        </a:buClr>
        <a:buSzPct val="80000"/>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s23e.cc.yamaguchi-u.ac.jp/~jimu/form/?en=221121102137"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3186155" y="1761195"/>
            <a:ext cx="3334912" cy="55475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000" dirty="0">
                <a:latin typeface="+mn-ea"/>
              </a:rPr>
              <a:t>※</a:t>
            </a:r>
            <a:r>
              <a:rPr kumimoji="1" lang="ja-JP" altLang="en-US" sz="1000" dirty="0">
                <a:latin typeface="+mn-ea"/>
              </a:rPr>
              <a:t>お申し込み後招待メールを送付いたします。</a:t>
            </a:r>
            <a:endParaRPr kumimoji="1" lang="en-US" altLang="ja-JP" sz="1000" dirty="0">
              <a:latin typeface="+mn-ea"/>
            </a:endParaRPr>
          </a:p>
          <a:p>
            <a:r>
              <a:rPr lang="ja-JP" altLang="en-US" sz="1000" dirty="0">
                <a:latin typeface="+mn-ea"/>
              </a:rPr>
              <a:t>お申込みの際はメールアドレスを必ずご記入ください。</a:t>
            </a:r>
            <a:endParaRPr kumimoji="1" lang="ja-JP" altLang="en-US" sz="1000" dirty="0">
              <a:latin typeface="+mn-ea"/>
            </a:endParaRPr>
          </a:p>
        </p:txBody>
      </p:sp>
      <p:sp>
        <p:nvSpPr>
          <p:cNvPr id="4" name="タイトル 3"/>
          <p:cNvSpPr>
            <a:spLocks noGrp="1"/>
          </p:cNvSpPr>
          <p:nvPr>
            <p:ph type="title"/>
          </p:nvPr>
        </p:nvSpPr>
        <p:spPr>
          <a:xfrm>
            <a:off x="283400" y="403199"/>
            <a:ext cx="6565427" cy="446169"/>
          </a:xfrm>
        </p:spPr>
        <p:txBody>
          <a:bodyPr>
            <a:noAutofit/>
          </a:bodyPr>
          <a:lstStyle/>
          <a:p>
            <a:r>
              <a:rPr kumimoji="1" lang="ja-JP" altLang="en-US" sz="4000" b="1" dirty="0">
                <a:ln w="22225">
                  <a:solidFill>
                    <a:schemeClr val="accent4">
                      <a:lumMod val="40000"/>
                      <a:lumOff val="60000"/>
                    </a:schemeClr>
                  </a:solidFill>
                  <a:prstDash val="solid"/>
                </a:ln>
                <a:solidFill>
                  <a:schemeClr val="accent4">
                    <a:lumMod val="75000"/>
                  </a:schemeClr>
                </a:solidFill>
                <a:latin typeface="BIZ UDゴシック" panose="020B0400000000000000" pitchFamily="49" charset="-128"/>
                <a:ea typeface="BIZ UDゴシック" panose="020B0400000000000000" pitchFamily="49" charset="-128"/>
              </a:rPr>
              <a:t>知的財産判例セミナー</a:t>
            </a: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3593208090"/>
              </p:ext>
            </p:extLst>
          </p:nvPr>
        </p:nvGraphicFramePr>
        <p:xfrm>
          <a:off x="361196" y="1162514"/>
          <a:ext cx="6152288" cy="532077"/>
        </p:xfrm>
        <a:graphic>
          <a:graphicData uri="http://schemas.openxmlformats.org/drawingml/2006/table">
            <a:tbl>
              <a:tblPr firstRow="1" bandRow="1">
                <a:tableStyleId>{5C22544A-7EE6-4342-B048-85BDC9FD1C3A}</a:tableStyleId>
              </a:tblPr>
              <a:tblGrid>
                <a:gridCol w="6152288">
                  <a:extLst>
                    <a:ext uri="{9D8B030D-6E8A-4147-A177-3AD203B41FA5}">
                      <a16:colId xmlns:a16="http://schemas.microsoft.com/office/drawing/2014/main" val="554313647"/>
                    </a:ext>
                  </a:extLst>
                </a:gridCol>
              </a:tblGrid>
              <a:tr h="532077">
                <a:tc>
                  <a:txBody>
                    <a:bodyPr/>
                    <a:lstStyle/>
                    <a:p>
                      <a:r>
                        <a:rPr kumimoji="1" lang="ja-JP" altLang="en-US" sz="2000" dirty="0">
                          <a:solidFill>
                            <a:schemeClr val="tx1"/>
                          </a:solidFill>
                          <a:latin typeface="BIZ UDゴシック" panose="020B0400000000000000" pitchFamily="49" charset="-128"/>
                          <a:ea typeface="BIZ UDゴシック" panose="020B0400000000000000" pitchFamily="49" charset="-128"/>
                        </a:rPr>
                        <a:t>日時</a:t>
                      </a:r>
                      <a:r>
                        <a:rPr kumimoji="1" lang="ja-JP" altLang="en-US" sz="2000" baseline="0" dirty="0">
                          <a:solidFill>
                            <a:schemeClr val="tx1"/>
                          </a:solidFill>
                          <a:latin typeface="BIZ UDゴシック" panose="020B0400000000000000" pitchFamily="49" charset="-128"/>
                          <a:ea typeface="BIZ UDゴシック" panose="020B0400000000000000" pitchFamily="49" charset="-128"/>
                        </a:rPr>
                        <a:t>　</a:t>
                      </a:r>
                      <a:r>
                        <a:rPr kumimoji="1" lang="en-US" altLang="ja-JP" sz="2000" dirty="0" smtClean="0">
                          <a:solidFill>
                            <a:schemeClr val="tx1"/>
                          </a:solidFill>
                          <a:latin typeface="BIZ UDゴシック" panose="020B0400000000000000" pitchFamily="49" charset="-128"/>
                          <a:ea typeface="BIZ UDゴシック" panose="020B0400000000000000" pitchFamily="49" charset="-128"/>
                        </a:rPr>
                        <a:t>2023</a:t>
                      </a:r>
                      <a:r>
                        <a:rPr kumimoji="1" lang="ja-JP" altLang="en-US" sz="2000" dirty="0" smtClean="0">
                          <a:solidFill>
                            <a:schemeClr val="tx1"/>
                          </a:solidFill>
                          <a:latin typeface="BIZ UDゴシック" panose="020B0400000000000000" pitchFamily="49" charset="-128"/>
                          <a:ea typeface="BIZ UDゴシック" panose="020B0400000000000000" pitchFamily="49" charset="-128"/>
                        </a:rPr>
                        <a:t>年</a:t>
                      </a:r>
                      <a:r>
                        <a:rPr kumimoji="1" lang="en-US" altLang="ja-JP" sz="2800" dirty="0" smtClean="0">
                          <a:solidFill>
                            <a:schemeClr val="tx1"/>
                          </a:solidFill>
                          <a:latin typeface="BIZ UDゴシック" panose="020B0400000000000000" pitchFamily="49" charset="-128"/>
                          <a:ea typeface="BIZ UDゴシック" panose="020B0400000000000000" pitchFamily="49" charset="-128"/>
                        </a:rPr>
                        <a:t>1</a:t>
                      </a:r>
                      <a:r>
                        <a:rPr kumimoji="1" lang="ja-JP" altLang="en-US" sz="2000" dirty="0" smtClean="0">
                          <a:solidFill>
                            <a:schemeClr val="tx1"/>
                          </a:solidFill>
                          <a:latin typeface="BIZ UDゴシック" panose="020B0400000000000000" pitchFamily="49" charset="-128"/>
                          <a:ea typeface="BIZ UDゴシック" panose="020B0400000000000000" pitchFamily="49" charset="-128"/>
                        </a:rPr>
                        <a:t>月</a:t>
                      </a:r>
                      <a:r>
                        <a:rPr kumimoji="1" lang="en-US" altLang="ja-JP" sz="2800" dirty="0" smtClean="0">
                          <a:solidFill>
                            <a:schemeClr val="tx1"/>
                          </a:solidFill>
                          <a:latin typeface="BIZ UDゴシック" panose="020B0400000000000000" pitchFamily="49" charset="-128"/>
                          <a:ea typeface="BIZ UDゴシック" panose="020B0400000000000000" pitchFamily="49" charset="-128"/>
                        </a:rPr>
                        <a:t>13</a:t>
                      </a:r>
                      <a:r>
                        <a:rPr kumimoji="1" lang="ja-JP" altLang="en-US" sz="2000" dirty="0" smtClean="0">
                          <a:solidFill>
                            <a:schemeClr val="tx1"/>
                          </a:solidFill>
                          <a:latin typeface="BIZ UDゴシック" panose="020B0400000000000000" pitchFamily="49" charset="-128"/>
                          <a:ea typeface="BIZ UDゴシック" panose="020B0400000000000000" pitchFamily="49" charset="-128"/>
                        </a:rPr>
                        <a:t>日</a:t>
                      </a:r>
                      <a:r>
                        <a:rPr kumimoji="1" lang="ja-JP" altLang="en-US" sz="2400" dirty="0" smtClean="0">
                          <a:solidFill>
                            <a:schemeClr val="tx1"/>
                          </a:solidFill>
                          <a:latin typeface="BIZ UDゴシック" panose="020B0400000000000000" pitchFamily="49" charset="-128"/>
                          <a:ea typeface="BIZ UDゴシック" panose="020B0400000000000000" pitchFamily="49" charset="-128"/>
                        </a:rPr>
                        <a:t>（金）</a:t>
                      </a:r>
                      <a:r>
                        <a:rPr kumimoji="1" lang="en-US" altLang="ja-JP" sz="2400" dirty="0">
                          <a:solidFill>
                            <a:schemeClr val="tx1"/>
                          </a:solidFill>
                          <a:latin typeface="BIZ UDゴシック" panose="020B0400000000000000" pitchFamily="49" charset="-128"/>
                          <a:ea typeface="BIZ UDゴシック" panose="020B0400000000000000" pitchFamily="49" charset="-128"/>
                        </a:rPr>
                        <a:t>16:10</a:t>
                      </a:r>
                      <a:r>
                        <a:rPr kumimoji="1" lang="ja-JP" altLang="en-US" sz="2400" dirty="0">
                          <a:solidFill>
                            <a:schemeClr val="tx1"/>
                          </a:solidFill>
                          <a:latin typeface="BIZ UDゴシック" panose="020B0400000000000000" pitchFamily="49" charset="-128"/>
                          <a:ea typeface="BIZ UDゴシック" panose="020B0400000000000000" pitchFamily="49" charset="-128"/>
                        </a:rPr>
                        <a:t>～</a:t>
                      </a:r>
                      <a:r>
                        <a:rPr kumimoji="1" lang="en-US" altLang="ja-JP" sz="2400" dirty="0">
                          <a:solidFill>
                            <a:schemeClr val="tx1"/>
                          </a:solidFill>
                          <a:latin typeface="BIZ UDゴシック" panose="020B0400000000000000" pitchFamily="49" charset="-128"/>
                          <a:ea typeface="BIZ UDゴシック" panose="020B0400000000000000" pitchFamily="49" charset="-128"/>
                        </a:rPr>
                        <a:t>17:40</a:t>
                      </a:r>
                      <a:endParaRPr kumimoji="1" lang="ja-JP" altLang="en-US" sz="2400" dirty="0">
                        <a:solidFill>
                          <a:schemeClr val="tx1"/>
                        </a:solidFill>
                        <a:latin typeface="BIZ UDゴシック" panose="020B0400000000000000" pitchFamily="49" charset="-128"/>
                        <a:ea typeface="BIZ UDゴシック" panose="020B0400000000000000" pitchFamily="49" charset="-128"/>
                      </a:endParaRPr>
                    </a:p>
                  </a:txBody>
                  <a:tcPr>
                    <a:solidFill>
                      <a:schemeClr val="accent4">
                        <a:lumMod val="40000"/>
                        <a:lumOff val="60000"/>
                      </a:schemeClr>
                    </a:solidFill>
                  </a:tcPr>
                </a:tc>
                <a:extLst>
                  <a:ext uri="{0D108BD9-81ED-4DB2-BD59-A6C34878D82A}">
                    <a16:rowId xmlns:a16="http://schemas.microsoft.com/office/drawing/2014/main" val="3863609392"/>
                  </a:ext>
                </a:extLst>
              </a:tr>
            </a:tbl>
          </a:graphicData>
        </a:graphic>
      </p:graphicFrame>
      <p:sp>
        <p:nvSpPr>
          <p:cNvPr id="7" name="正方形/長方形 6"/>
          <p:cNvSpPr/>
          <p:nvPr/>
        </p:nvSpPr>
        <p:spPr>
          <a:xfrm>
            <a:off x="154559" y="63446"/>
            <a:ext cx="4606179" cy="44946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a:t>　山口大学国際総合科学部・知的財産センター　共催</a:t>
            </a:r>
          </a:p>
        </p:txBody>
      </p:sp>
      <p:graphicFrame>
        <p:nvGraphicFramePr>
          <p:cNvPr id="9" name="コンテンツ プレースホルダー 7"/>
          <p:cNvGraphicFramePr>
            <a:graphicFrameLocks/>
          </p:cNvGraphicFramePr>
          <p:nvPr>
            <p:extLst>
              <p:ext uri="{D42A27DB-BD31-4B8C-83A1-F6EECF244321}">
                <p14:modId xmlns:p14="http://schemas.microsoft.com/office/powerpoint/2010/main" val="132408878"/>
              </p:ext>
            </p:extLst>
          </p:nvPr>
        </p:nvGraphicFramePr>
        <p:xfrm>
          <a:off x="355864" y="2372164"/>
          <a:ext cx="6152606" cy="396240"/>
        </p:xfrm>
        <a:graphic>
          <a:graphicData uri="http://schemas.openxmlformats.org/drawingml/2006/table">
            <a:tbl>
              <a:tblPr firstRow="1" bandRow="1">
                <a:tableStyleId>{5C22544A-7EE6-4342-B048-85BDC9FD1C3A}</a:tableStyleId>
              </a:tblPr>
              <a:tblGrid>
                <a:gridCol w="6152606">
                  <a:extLst>
                    <a:ext uri="{9D8B030D-6E8A-4147-A177-3AD203B41FA5}">
                      <a16:colId xmlns:a16="http://schemas.microsoft.com/office/drawing/2014/main" val="554313647"/>
                    </a:ext>
                  </a:extLst>
                </a:gridCol>
              </a:tblGrid>
              <a:tr h="375361">
                <a:tc>
                  <a:txBody>
                    <a:bodyPr/>
                    <a:lstStyle/>
                    <a:p>
                      <a:r>
                        <a:rPr kumimoji="1" lang="ja-JP" altLang="en-US" sz="2000" u="none" dirty="0">
                          <a:solidFill>
                            <a:schemeClr val="tx1"/>
                          </a:solidFill>
                          <a:latin typeface="BIZ UDゴシック" panose="020B0400000000000000" pitchFamily="49" charset="-128"/>
                          <a:ea typeface="BIZ UDゴシック" panose="020B0400000000000000" pitchFamily="49" charset="-128"/>
                        </a:rPr>
                        <a:t>プログラム</a:t>
                      </a:r>
                    </a:p>
                  </a:txBody>
                  <a:tcPr>
                    <a:solidFill>
                      <a:schemeClr val="accent4">
                        <a:lumMod val="40000"/>
                        <a:lumOff val="60000"/>
                      </a:schemeClr>
                    </a:solidFill>
                  </a:tcPr>
                </a:tc>
                <a:extLst>
                  <a:ext uri="{0D108BD9-81ED-4DB2-BD59-A6C34878D82A}">
                    <a16:rowId xmlns:a16="http://schemas.microsoft.com/office/drawing/2014/main" val="3863609392"/>
                  </a:ext>
                </a:extLst>
              </a:tr>
            </a:tbl>
          </a:graphicData>
        </a:graphic>
      </p:graphicFrame>
      <p:graphicFrame>
        <p:nvGraphicFramePr>
          <p:cNvPr id="13" name="コンテンツ プレースホルダー 7"/>
          <p:cNvGraphicFramePr>
            <a:graphicFrameLocks/>
          </p:cNvGraphicFramePr>
          <p:nvPr>
            <p:extLst>
              <p:ext uri="{D42A27DB-BD31-4B8C-83A1-F6EECF244321}">
                <p14:modId xmlns:p14="http://schemas.microsoft.com/office/powerpoint/2010/main" val="4278105324"/>
              </p:ext>
            </p:extLst>
          </p:nvPr>
        </p:nvGraphicFramePr>
        <p:xfrm>
          <a:off x="361342" y="6145356"/>
          <a:ext cx="6159725" cy="408947"/>
        </p:xfrm>
        <a:graphic>
          <a:graphicData uri="http://schemas.openxmlformats.org/drawingml/2006/table">
            <a:tbl>
              <a:tblPr firstRow="1" bandRow="1">
                <a:tableStyleId>{5C22544A-7EE6-4342-B048-85BDC9FD1C3A}</a:tableStyleId>
              </a:tblPr>
              <a:tblGrid>
                <a:gridCol w="6159725">
                  <a:extLst>
                    <a:ext uri="{9D8B030D-6E8A-4147-A177-3AD203B41FA5}">
                      <a16:colId xmlns:a16="http://schemas.microsoft.com/office/drawing/2014/main" val="554313647"/>
                    </a:ext>
                  </a:extLst>
                </a:gridCol>
              </a:tblGrid>
              <a:tr h="408947">
                <a:tc>
                  <a:txBody>
                    <a:bodyPr/>
                    <a:lstStyle/>
                    <a:p>
                      <a:r>
                        <a:rPr kumimoji="1" lang="ja-JP" altLang="en-US" sz="2000" b="0" dirty="0">
                          <a:solidFill>
                            <a:schemeClr val="tx1"/>
                          </a:solidFill>
                          <a:latin typeface="BIZ UDゴシック" panose="020B0400000000000000" pitchFamily="49" charset="-128"/>
                          <a:ea typeface="BIZ UDゴシック" panose="020B0400000000000000" pitchFamily="49" charset="-128"/>
                        </a:rPr>
                        <a:t>登壇者</a:t>
                      </a:r>
                      <a:r>
                        <a:rPr kumimoji="1" lang="en-US" altLang="ja-JP" sz="2000" b="0" dirty="0">
                          <a:solidFill>
                            <a:schemeClr val="tx1"/>
                          </a:solidFill>
                          <a:latin typeface="BIZ UDゴシック" panose="020B0400000000000000" pitchFamily="49" charset="-128"/>
                          <a:ea typeface="BIZ UDゴシック" panose="020B0400000000000000" pitchFamily="49" charset="-128"/>
                        </a:rPr>
                        <a:t>/</a:t>
                      </a:r>
                      <a:r>
                        <a:rPr kumimoji="1" lang="ja-JP" altLang="en-US" sz="2000" b="0" dirty="0">
                          <a:solidFill>
                            <a:schemeClr val="tx1"/>
                          </a:solidFill>
                          <a:latin typeface="BIZ UDゴシック" panose="020B0400000000000000" pitchFamily="49" charset="-128"/>
                          <a:ea typeface="BIZ UDゴシック" panose="020B0400000000000000" pitchFamily="49" charset="-128"/>
                        </a:rPr>
                        <a:t>　</a:t>
                      </a:r>
                      <a:r>
                        <a:rPr kumimoji="1" lang="ja-JP" altLang="en-US" sz="2000" b="0" dirty="0" smtClean="0">
                          <a:solidFill>
                            <a:schemeClr val="tx1"/>
                          </a:solidFill>
                          <a:latin typeface="BIZ UDゴシック" panose="020B0400000000000000" pitchFamily="49" charset="-128"/>
                          <a:ea typeface="BIZ UDゴシック" panose="020B0400000000000000" pitchFamily="49" charset="-128"/>
                        </a:rPr>
                        <a:t>大熊</a:t>
                      </a:r>
                      <a:r>
                        <a:rPr kumimoji="1" lang="ja-JP" altLang="en-US" sz="2000" b="0" dirty="0">
                          <a:solidFill>
                            <a:schemeClr val="tx1"/>
                          </a:solidFill>
                          <a:latin typeface="BIZ UDゴシック" panose="020B0400000000000000" pitchFamily="49" charset="-128"/>
                          <a:ea typeface="BIZ UDゴシック" panose="020B0400000000000000" pitchFamily="49" charset="-128"/>
                        </a:rPr>
                        <a:t>　</a:t>
                      </a:r>
                      <a:r>
                        <a:rPr kumimoji="1" lang="ja-JP" altLang="en-US" sz="2000" b="0" dirty="0" smtClean="0">
                          <a:solidFill>
                            <a:schemeClr val="tx1"/>
                          </a:solidFill>
                          <a:latin typeface="BIZ UDゴシック" panose="020B0400000000000000" pitchFamily="49" charset="-128"/>
                          <a:ea typeface="BIZ UDゴシック" panose="020B0400000000000000" pitchFamily="49" charset="-128"/>
                        </a:rPr>
                        <a:t>靖夫（おおくま　やすお）氏</a:t>
                      </a:r>
                      <a:endParaRPr kumimoji="1" lang="ja-JP" altLang="en-US" sz="2000" b="0" dirty="0">
                        <a:solidFill>
                          <a:schemeClr val="tx1"/>
                        </a:solidFill>
                        <a:latin typeface="BIZ UDゴシック" panose="020B0400000000000000" pitchFamily="49" charset="-128"/>
                        <a:ea typeface="BIZ UDゴシック" panose="020B0400000000000000" pitchFamily="49" charset="-128"/>
                      </a:endParaRPr>
                    </a:p>
                  </a:txBody>
                  <a:tcPr>
                    <a:solidFill>
                      <a:schemeClr val="accent4">
                        <a:lumMod val="40000"/>
                        <a:lumOff val="60000"/>
                      </a:schemeClr>
                    </a:solidFill>
                  </a:tcPr>
                </a:tc>
                <a:extLst>
                  <a:ext uri="{0D108BD9-81ED-4DB2-BD59-A6C34878D82A}">
                    <a16:rowId xmlns:a16="http://schemas.microsoft.com/office/drawing/2014/main" val="3863609392"/>
                  </a:ext>
                </a:extLst>
              </a:tr>
            </a:tbl>
          </a:graphicData>
        </a:graphic>
      </p:graphicFrame>
      <p:sp>
        <p:nvSpPr>
          <p:cNvPr id="2" name="上リボン 1"/>
          <p:cNvSpPr/>
          <p:nvPr/>
        </p:nvSpPr>
        <p:spPr>
          <a:xfrm rot="988055">
            <a:off x="4895942" y="267195"/>
            <a:ext cx="1717805" cy="547231"/>
          </a:xfrm>
          <a:prstGeom prst="ribbon2">
            <a:avLst>
              <a:gd name="adj1" fmla="val 16667"/>
              <a:gd name="adj2" fmla="val 63134"/>
            </a:avLst>
          </a:prstGeom>
          <a:solidFill>
            <a:schemeClr val="accent4">
              <a:lumMod val="40000"/>
              <a:lumOff val="6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b="1" dirty="0" smtClean="0">
                <a:solidFill>
                  <a:schemeClr val="tx1"/>
                </a:solidFill>
                <a:latin typeface="BIZ UDゴシック" panose="020B0400000000000000" pitchFamily="49" charset="-128"/>
                <a:ea typeface="BIZ UDゴシック" panose="020B0400000000000000" pitchFamily="49" charset="-128"/>
              </a:rPr>
              <a:t>第</a:t>
            </a:r>
            <a:r>
              <a:rPr lang="en-US" altLang="ja-JP" sz="2200" b="1" dirty="0" smtClean="0">
                <a:solidFill>
                  <a:schemeClr val="tx1"/>
                </a:solidFill>
                <a:latin typeface="BIZ UDゴシック" panose="020B0400000000000000" pitchFamily="49" charset="-128"/>
                <a:ea typeface="BIZ UDゴシック" panose="020B0400000000000000" pitchFamily="49" charset="-128"/>
              </a:rPr>
              <a:t>31</a:t>
            </a:r>
            <a:r>
              <a:rPr kumimoji="1" lang="ja-JP" altLang="en-US" sz="2200" b="1" dirty="0" smtClean="0">
                <a:solidFill>
                  <a:schemeClr val="tx1"/>
                </a:solidFill>
                <a:latin typeface="BIZ UDゴシック" panose="020B0400000000000000" pitchFamily="49" charset="-128"/>
                <a:ea typeface="BIZ UDゴシック" panose="020B0400000000000000" pitchFamily="49" charset="-128"/>
              </a:rPr>
              <a:t>回</a:t>
            </a:r>
            <a:endParaRPr kumimoji="1" lang="ja-JP" altLang="en-US" sz="2200" b="1" dirty="0">
              <a:solidFill>
                <a:schemeClr val="tx1"/>
              </a:solidFill>
              <a:latin typeface="BIZ UDゴシック" panose="020B0400000000000000" pitchFamily="49" charset="-128"/>
              <a:ea typeface="BIZ UDゴシック" panose="020B0400000000000000" pitchFamily="49" charset="-128"/>
            </a:endParaRPr>
          </a:p>
        </p:txBody>
      </p:sp>
      <p:sp>
        <p:nvSpPr>
          <p:cNvPr id="15" name="正方形/長方形 14"/>
          <p:cNvSpPr/>
          <p:nvPr/>
        </p:nvSpPr>
        <p:spPr>
          <a:xfrm>
            <a:off x="283400" y="2730469"/>
            <a:ext cx="6152608" cy="13267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900" dirty="0">
              <a:solidFill>
                <a:schemeClr val="tx1"/>
              </a:solidFill>
              <a:latin typeface="+mj-ea"/>
              <a:ea typeface="+mj-ea"/>
            </a:endParaRPr>
          </a:p>
        </p:txBody>
      </p:sp>
      <p:graphicFrame>
        <p:nvGraphicFramePr>
          <p:cNvPr id="18" name="コンテンツ プレースホルダー 7"/>
          <p:cNvGraphicFramePr>
            <a:graphicFrameLocks/>
          </p:cNvGraphicFramePr>
          <p:nvPr>
            <p:extLst>
              <p:ext uri="{D42A27DB-BD31-4B8C-83A1-F6EECF244321}">
                <p14:modId xmlns:p14="http://schemas.microsoft.com/office/powerpoint/2010/main" val="481454245"/>
              </p:ext>
            </p:extLst>
          </p:nvPr>
        </p:nvGraphicFramePr>
        <p:xfrm>
          <a:off x="360876" y="7807190"/>
          <a:ext cx="6152608" cy="396240"/>
        </p:xfrm>
        <a:graphic>
          <a:graphicData uri="http://schemas.openxmlformats.org/drawingml/2006/table">
            <a:tbl>
              <a:tblPr firstRow="1" bandRow="1">
                <a:tableStyleId>{5C22544A-7EE6-4342-B048-85BDC9FD1C3A}</a:tableStyleId>
              </a:tblPr>
              <a:tblGrid>
                <a:gridCol w="6152608">
                  <a:extLst>
                    <a:ext uri="{9D8B030D-6E8A-4147-A177-3AD203B41FA5}">
                      <a16:colId xmlns:a16="http://schemas.microsoft.com/office/drawing/2014/main" val="554313647"/>
                    </a:ext>
                  </a:extLst>
                </a:gridCol>
              </a:tblGrid>
              <a:tr h="379068">
                <a:tc>
                  <a:txBody>
                    <a:bodyPr/>
                    <a:lstStyle/>
                    <a:p>
                      <a:r>
                        <a:rPr kumimoji="1" lang="ja-JP" altLang="en-US" sz="2000" b="0" dirty="0">
                          <a:solidFill>
                            <a:schemeClr val="tx1"/>
                          </a:solidFill>
                          <a:latin typeface="BIZ UDゴシック" panose="020B0400000000000000" pitchFamily="49" charset="-128"/>
                          <a:ea typeface="BIZ UDゴシック" panose="020B0400000000000000" pitchFamily="49" charset="-128"/>
                        </a:rPr>
                        <a:t>お問合わせ・お申込み　</a:t>
                      </a:r>
                      <a:r>
                        <a:rPr kumimoji="1" lang="en-US" altLang="ja-JP" sz="2000" b="1" dirty="0" smtClean="0">
                          <a:solidFill>
                            <a:srgbClr val="CC3300"/>
                          </a:solidFill>
                          <a:latin typeface="BIZ UDゴシック" panose="020B0400000000000000" pitchFamily="49" charset="-128"/>
                          <a:ea typeface="BIZ UDゴシック" panose="020B0400000000000000" pitchFamily="49" charset="-128"/>
                        </a:rPr>
                        <a:t>1/12</a:t>
                      </a:r>
                      <a:r>
                        <a:rPr kumimoji="1" lang="ja-JP" altLang="en-US" sz="2000" b="1" smtClean="0">
                          <a:solidFill>
                            <a:srgbClr val="CC3300"/>
                          </a:solidFill>
                          <a:latin typeface="BIZ UDゴシック" panose="020B0400000000000000" pitchFamily="49" charset="-128"/>
                          <a:ea typeface="BIZ UDゴシック" panose="020B0400000000000000" pitchFamily="49" charset="-128"/>
                        </a:rPr>
                        <a:t>（木）</a:t>
                      </a:r>
                      <a:r>
                        <a:rPr kumimoji="1" lang="ja-JP" altLang="en-US" sz="2000" b="1" dirty="0">
                          <a:solidFill>
                            <a:srgbClr val="CC3300"/>
                          </a:solidFill>
                          <a:latin typeface="BIZ UDゴシック" panose="020B0400000000000000" pitchFamily="49" charset="-128"/>
                          <a:ea typeface="BIZ UDゴシック" panose="020B0400000000000000" pitchFamily="49" charset="-128"/>
                        </a:rPr>
                        <a:t>締切</a:t>
                      </a:r>
                      <a:endParaRPr kumimoji="1" lang="en-US" altLang="ja-JP" sz="2000" b="1" dirty="0">
                        <a:solidFill>
                          <a:srgbClr val="CC3300"/>
                        </a:solidFill>
                        <a:latin typeface="BIZ UDゴシック" panose="020B0400000000000000" pitchFamily="49" charset="-128"/>
                        <a:ea typeface="BIZ UDゴシック" panose="020B0400000000000000" pitchFamily="49" charset="-128"/>
                      </a:endParaRPr>
                    </a:p>
                  </a:txBody>
                  <a:tcPr>
                    <a:solidFill>
                      <a:schemeClr val="accent4">
                        <a:lumMod val="40000"/>
                        <a:lumOff val="60000"/>
                      </a:schemeClr>
                    </a:solidFill>
                  </a:tcPr>
                </a:tc>
                <a:extLst>
                  <a:ext uri="{0D108BD9-81ED-4DB2-BD59-A6C34878D82A}">
                    <a16:rowId xmlns:a16="http://schemas.microsoft.com/office/drawing/2014/main" val="3863609392"/>
                  </a:ext>
                </a:extLst>
              </a:tr>
            </a:tbl>
          </a:graphicData>
        </a:graphic>
      </p:graphicFrame>
      <p:sp>
        <p:nvSpPr>
          <p:cNvPr id="19" name="テキスト ボックス 18">
            <a:extLst>
              <a:ext uri="{FF2B5EF4-FFF2-40B4-BE49-F238E27FC236}">
                <a16:creationId xmlns:a16="http://schemas.microsoft.com/office/drawing/2014/main" id="{C3DC8A9E-4F7D-4E37-B353-59ABD4BE4061}"/>
              </a:ext>
            </a:extLst>
          </p:cNvPr>
          <p:cNvSpPr txBox="1"/>
          <p:nvPr/>
        </p:nvSpPr>
        <p:spPr>
          <a:xfrm>
            <a:off x="410200" y="8802758"/>
            <a:ext cx="4826821" cy="1223412"/>
          </a:xfrm>
          <a:prstGeom prst="rect">
            <a:avLst/>
          </a:prstGeom>
          <a:noFill/>
        </p:spPr>
        <p:txBody>
          <a:bodyPr wrap="square" rtlCol="0">
            <a:spAutoFit/>
          </a:bodyPr>
          <a:lstStyle/>
          <a:p>
            <a:r>
              <a:rPr kumimoji="1" lang="en-US" altLang="ja-JP" sz="1050" dirty="0">
                <a:latin typeface="+mn-ea"/>
              </a:rPr>
              <a:t>【</a:t>
            </a:r>
            <a:r>
              <a:rPr kumimoji="1" lang="ja-JP" altLang="en-US" sz="1050" dirty="0">
                <a:latin typeface="+mn-ea"/>
              </a:rPr>
              <a:t>お問合わせ先</a:t>
            </a:r>
            <a:r>
              <a:rPr kumimoji="1" lang="en-US" altLang="ja-JP" sz="1050" dirty="0">
                <a:latin typeface="+mn-ea"/>
              </a:rPr>
              <a:t>】</a:t>
            </a:r>
          </a:p>
          <a:p>
            <a:r>
              <a:rPr kumimoji="1" lang="ja-JP" altLang="en-US" sz="1050" dirty="0">
                <a:latin typeface="+mn-ea"/>
              </a:rPr>
              <a:t>山口大学 大学研究推進機構 知的財産センター</a:t>
            </a:r>
            <a:endParaRPr kumimoji="1" lang="en-US" altLang="ja-JP" sz="1050" dirty="0">
              <a:latin typeface="+mn-ea"/>
            </a:endParaRPr>
          </a:p>
          <a:p>
            <a:r>
              <a:rPr kumimoji="1" lang="ja-JP" altLang="en-US" sz="1050" dirty="0">
                <a:latin typeface="+mn-ea"/>
              </a:rPr>
              <a:t>〒</a:t>
            </a:r>
            <a:r>
              <a:rPr kumimoji="1" lang="en-US" altLang="ja-JP" sz="1050" dirty="0">
                <a:latin typeface="+mn-ea"/>
              </a:rPr>
              <a:t>755-8611</a:t>
            </a:r>
            <a:r>
              <a:rPr kumimoji="1" lang="ja-JP" altLang="en-US" sz="1050" dirty="0">
                <a:latin typeface="+mn-ea"/>
              </a:rPr>
              <a:t>　山口県宇部市常盤台</a:t>
            </a:r>
            <a:r>
              <a:rPr kumimoji="1" lang="en-US" altLang="ja-JP" sz="1050" dirty="0">
                <a:latin typeface="+mn-ea"/>
              </a:rPr>
              <a:t>2-16-1</a:t>
            </a:r>
          </a:p>
          <a:p>
            <a:r>
              <a:rPr kumimoji="1" lang="en-US" altLang="ja-JP" sz="1050" dirty="0">
                <a:latin typeface="+mn-ea"/>
              </a:rPr>
              <a:t>TEL</a:t>
            </a:r>
            <a:r>
              <a:rPr kumimoji="1" lang="ja-JP" altLang="en-US" sz="1050" dirty="0">
                <a:latin typeface="+mn-ea"/>
              </a:rPr>
              <a:t>：</a:t>
            </a:r>
            <a:r>
              <a:rPr kumimoji="1" lang="en-US" altLang="ja-JP" sz="1050" dirty="0">
                <a:latin typeface="+mn-ea"/>
              </a:rPr>
              <a:t>0836-85-9942</a:t>
            </a:r>
          </a:p>
          <a:p>
            <a:r>
              <a:rPr kumimoji="1" lang="en-US" altLang="ja-JP" sz="1050" dirty="0">
                <a:latin typeface="+mn-ea"/>
              </a:rPr>
              <a:t>E-mail</a:t>
            </a:r>
            <a:r>
              <a:rPr kumimoji="1" lang="ja-JP" altLang="en-US" sz="1050" dirty="0">
                <a:latin typeface="+mn-ea"/>
              </a:rPr>
              <a:t>：</a:t>
            </a:r>
            <a:r>
              <a:rPr kumimoji="1" lang="en-US" altLang="ja-JP" sz="1050" dirty="0">
                <a:latin typeface="+mn-ea"/>
              </a:rPr>
              <a:t>ip_fdsd@yamaguchi-u.ac.jp</a:t>
            </a:r>
          </a:p>
          <a:p>
            <a:r>
              <a:rPr kumimoji="1" lang="en-US" altLang="ja-JP" sz="1050" dirty="0">
                <a:latin typeface="+mn-ea"/>
              </a:rPr>
              <a:t>http://kenkyu.yamaguchi-u.ac.jp/</a:t>
            </a:r>
          </a:p>
          <a:p>
            <a:endParaRPr kumimoji="1" lang="ja-JP" altLang="en-US" sz="1050" dirty="0">
              <a:latin typeface="+mn-ea"/>
            </a:endParaRPr>
          </a:p>
        </p:txBody>
      </p:sp>
      <p:sp>
        <p:nvSpPr>
          <p:cNvPr id="20" name="タイトル 3"/>
          <p:cNvSpPr txBox="1">
            <a:spLocks/>
          </p:cNvSpPr>
          <p:nvPr/>
        </p:nvSpPr>
        <p:spPr>
          <a:xfrm>
            <a:off x="358795" y="1835992"/>
            <a:ext cx="2644339" cy="400120"/>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p:spPr>
        <p:txBody>
          <a:bodyPr vert="horz" lIns="91440" tIns="45720" rIns="91440" bIns="45720" rtlCol="0" anchor="ctr">
            <a:noAutofit/>
          </a:bodyPr>
          <a:lstStyle>
            <a:lvl1pPr algn="l" defTabSz="514350" rtl="0" eaLnBrk="1" latinLnBrk="0" hangingPunct="1">
              <a:lnSpc>
                <a:spcPct val="90000"/>
              </a:lnSpc>
              <a:spcBef>
                <a:spcPct val="0"/>
              </a:spcBef>
              <a:buNone/>
              <a:defRPr kumimoji="1" sz="3000" kern="1200">
                <a:solidFill>
                  <a:schemeClr val="accent1"/>
                </a:solidFill>
                <a:latin typeface="+mj-lt"/>
                <a:ea typeface="+mj-ea"/>
                <a:cs typeface="+mj-cs"/>
              </a:defRPr>
            </a:lvl1pPr>
          </a:lstStyle>
          <a:p>
            <a:r>
              <a:rPr lang="ja-JP" altLang="en-US" sz="2400" dirty="0">
                <a:solidFill>
                  <a:srgbClr val="CC330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オンライン</a:t>
            </a:r>
            <a:r>
              <a:rPr lang="ja-JP" altLang="en-US" sz="1600" dirty="0">
                <a:solidFill>
                  <a:srgbClr val="CC330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にて開催</a:t>
            </a:r>
          </a:p>
        </p:txBody>
      </p:sp>
      <p:sp>
        <p:nvSpPr>
          <p:cNvPr id="3" name="正方形/長方形 2"/>
          <p:cNvSpPr/>
          <p:nvPr/>
        </p:nvSpPr>
        <p:spPr>
          <a:xfrm>
            <a:off x="377539" y="4007288"/>
            <a:ext cx="6159725" cy="203567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a:solidFill>
                  <a:schemeClr val="tx1"/>
                </a:solidFill>
              </a:rPr>
              <a:t>【1】</a:t>
            </a:r>
            <a:r>
              <a:rPr lang="ja-JP" altLang="en-US" sz="1600" b="1" dirty="0">
                <a:solidFill>
                  <a:schemeClr val="tx1"/>
                </a:solidFill>
              </a:rPr>
              <a:t>講師紹介　</a:t>
            </a:r>
            <a:r>
              <a:rPr lang="en-US" altLang="ja-JP" sz="1600" b="1" dirty="0">
                <a:solidFill>
                  <a:schemeClr val="tx1"/>
                </a:solidFill>
              </a:rPr>
              <a:t>16</a:t>
            </a:r>
            <a:r>
              <a:rPr lang="ja-JP" altLang="en-US" sz="1600" b="1" dirty="0">
                <a:solidFill>
                  <a:schemeClr val="tx1"/>
                </a:solidFill>
              </a:rPr>
              <a:t>：</a:t>
            </a:r>
            <a:r>
              <a:rPr lang="en-US" altLang="ja-JP" sz="1600" b="1" dirty="0">
                <a:solidFill>
                  <a:schemeClr val="tx1"/>
                </a:solidFill>
              </a:rPr>
              <a:t>10</a:t>
            </a:r>
            <a:r>
              <a:rPr lang="ja-JP" altLang="en-US" sz="1600" b="1" dirty="0">
                <a:solidFill>
                  <a:schemeClr val="tx1"/>
                </a:solidFill>
              </a:rPr>
              <a:t>～</a:t>
            </a:r>
            <a:r>
              <a:rPr lang="en-US" altLang="ja-JP" sz="1600" b="1" dirty="0">
                <a:solidFill>
                  <a:schemeClr val="tx1"/>
                </a:solidFill>
              </a:rPr>
              <a:t>16</a:t>
            </a:r>
            <a:r>
              <a:rPr lang="ja-JP" altLang="en-US" sz="1600" b="1" dirty="0">
                <a:solidFill>
                  <a:schemeClr val="tx1"/>
                </a:solidFill>
              </a:rPr>
              <a:t>：</a:t>
            </a:r>
            <a:r>
              <a:rPr lang="en-US" altLang="ja-JP" sz="1600" b="1" dirty="0">
                <a:solidFill>
                  <a:schemeClr val="tx1"/>
                </a:solidFill>
              </a:rPr>
              <a:t>15</a:t>
            </a:r>
          </a:p>
          <a:p>
            <a:r>
              <a:rPr lang="ja-JP" altLang="en-US" sz="1400" b="1" dirty="0">
                <a:solidFill>
                  <a:schemeClr val="tx1"/>
                </a:solidFill>
              </a:rPr>
              <a:t>　　　　</a:t>
            </a:r>
            <a:r>
              <a:rPr lang="ja-JP" altLang="en-US" sz="1300" b="1" dirty="0">
                <a:solidFill>
                  <a:schemeClr val="tx1"/>
                </a:solidFill>
              </a:rPr>
              <a:t>山口大学国際総合科学部、知的財産センター長・教授　小川　明子</a:t>
            </a:r>
            <a:endParaRPr lang="en-US" altLang="ja-JP" sz="1300" b="1" dirty="0">
              <a:solidFill>
                <a:schemeClr val="tx1"/>
              </a:solidFill>
            </a:endParaRPr>
          </a:p>
          <a:p>
            <a:r>
              <a:rPr lang="en-US" altLang="ja-JP" sz="1600" b="1" dirty="0">
                <a:solidFill>
                  <a:schemeClr val="tx1"/>
                </a:solidFill>
              </a:rPr>
              <a:t>【2】</a:t>
            </a:r>
            <a:r>
              <a:rPr lang="ja-JP" altLang="en-US" sz="1600" b="1" dirty="0">
                <a:solidFill>
                  <a:schemeClr val="tx1"/>
                </a:solidFill>
              </a:rPr>
              <a:t>講　　演　</a:t>
            </a:r>
            <a:r>
              <a:rPr lang="en-US" altLang="ja-JP" sz="1600" b="1" dirty="0">
                <a:solidFill>
                  <a:schemeClr val="tx1"/>
                </a:solidFill>
              </a:rPr>
              <a:t>16</a:t>
            </a:r>
            <a:r>
              <a:rPr lang="ja-JP" altLang="en-US" sz="1600" b="1" dirty="0">
                <a:solidFill>
                  <a:schemeClr val="tx1"/>
                </a:solidFill>
              </a:rPr>
              <a:t>：</a:t>
            </a:r>
            <a:r>
              <a:rPr lang="en-US" altLang="ja-JP" sz="1600" b="1" dirty="0">
                <a:solidFill>
                  <a:schemeClr val="tx1"/>
                </a:solidFill>
              </a:rPr>
              <a:t>15</a:t>
            </a:r>
            <a:r>
              <a:rPr lang="ja-JP" altLang="en-US" sz="1600" b="1" dirty="0">
                <a:solidFill>
                  <a:schemeClr val="tx1"/>
                </a:solidFill>
              </a:rPr>
              <a:t>～</a:t>
            </a:r>
            <a:r>
              <a:rPr lang="en-US" altLang="ja-JP" sz="1600" b="1" dirty="0">
                <a:solidFill>
                  <a:schemeClr val="tx1"/>
                </a:solidFill>
              </a:rPr>
              <a:t>17</a:t>
            </a:r>
            <a:r>
              <a:rPr lang="ja-JP" altLang="en-US" sz="1600" b="1" dirty="0">
                <a:solidFill>
                  <a:schemeClr val="tx1"/>
                </a:solidFill>
              </a:rPr>
              <a:t>：</a:t>
            </a:r>
            <a:r>
              <a:rPr lang="en-US" altLang="ja-JP" sz="1600" b="1" dirty="0">
                <a:solidFill>
                  <a:schemeClr val="tx1"/>
                </a:solidFill>
              </a:rPr>
              <a:t>25</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r>
              <a:rPr lang="ja-JP" altLang="en-US" sz="1500" b="1" dirty="0">
                <a:solidFill>
                  <a:schemeClr val="tx1"/>
                </a:solidFill>
              </a:rPr>
              <a:t>「特許庁の取り組みと諸外国の特許制度トピックについて」</a:t>
            </a:r>
            <a:endParaRPr lang="en-US" altLang="ja-JP" sz="1500" b="1" dirty="0">
              <a:solidFill>
                <a:schemeClr val="tx1"/>
              </a:solidFill>
            </a:endParaRPr>
          </a:p>
          <a:p>
            <a:r>
              <a:rPr lang="ja-JP" altLang="en-US" sz="1400" b="1" dirty="0">
                <a:solidFill>
                  <a:schemeClr val="tx1"/>
                </a:solidFill>
              </a:rPr>
              <a:t>　　　　</a:t>
            </a:r>
            <a:r>
              <a:rPr lang="ja-JP" altLang="en-US" sz="1300" b="1" dirty="0" smtClean="0">
                <a:solidFill>
                  <a:schemeClr val="tx1"/>
                </a:solidFill>
              </a:rPr>
              <a:t>特許庁 審査第一部 応用物理 審査監理官</a:t>
            </a:r>
            <a:r>
              <a:rPr lang="ja-JP" altLang="en-US" sz="1300" b="1" dirty="0">
                <a:solidFill>
                  <a:schemeClr val="tx1"/>
                </a:solidFill>
              </a:rPr>
              <a:t>　　</a:t>
            </a:r>
            <a:r>
              <a:rPr lang="ja-JP" altLang="en-US" sz="1300" b="1" dirty="0" smtClean="0">
                <a:solidFill>
                  <a:schemeClr val="tx1"/>
                </a:solidFill>
              </a:rPr>
              <a:t>大熊　靖夫</a:t>
            </a:r>
            <a:r>
              <a:rPr lang="ja-JP" altLang="en-US" sz="1300" b="1" dirty="0">
                <a:solidFill>
                  <a:schemeClr val="tx1"/>
                </a:solidFill>
              </a:rPr>
              <a:t>　氏</a:t>
            </a:r>
            <a:r>
              <a:rPr lang="ja-JP" altLang="en-US" sz="1200" b="1" dirty="0">
                <a:solidFill>
                  <a:schemeClr val="tx1"/>
                </a:solidFill>
              </a:rPr>
              <a:t>　　　　　　　　　　　　　　　　　　　　　　　　　　　</a:t>
            </a:r>
            <a:r>
              <a:rPr lang="ja-JP" altLang="en-US" sz="1400" b="1" dirty="0">
                <a:solidFill>
                  <a:schemeClr val="tx1"/>
                </a:solidFill>
              </a:rPr>
              <a:t>　　　　　　　　　　　　　　　　　　　　　　</a:t>
            </a:r>
            <a:endParaRPr lang="en-US" altLang="ja-JP" sz="1200" b="1" dirty="0">
              <a:solidFill>
                <a:schemeClr val="tx1"/>
              </a:solidFill>
            </a:endParaRPr>
          </a:p>
          <a:p>
            <a:r>
              <a:rPr lang="en-US" altLang="ja-JP" sz="1600" b="1" dirty="0">
                <a:solidFill>
                  <a:schemeClr val="tx1"/>
                </a:solidFill>
              </a:rPr>
              <a:t>【3】</a:t>
            </a:r>
            <a:r>
              <a:rPr lang="ja-JP" altLang="en-US" sz="1600" b="1" dirty="0">
                <a:solidFill>
                  <a:schemeClr val="tx1"/>
                </a:solidFill>
              </a:rPr>
              <a:t>学生によるコメント・質問　</a:t>
            </a:r>
            <a:r>
              <a:rPr lang="en-US" altLang="ja-JP" sz="1600" b="1" dirty="0">
                <a:solidFill>
                  <a:schemeClr val="tx1"/>
                </a:solidFill>
              </a:rPr>
              <a:t>17</a:t>
            </a:r>
            <a:r>
              <a:rPr lang="ja-JP" altLang="en-US" sz="1600" b="1" dirty="0">
                <a:solidFill>
                  <a:schemeClr val="tx1"/>
                </a:solidFill>
              </a:rPr>
              <a:t>：</a:t>
            </a:r>
            <a:r>
              <a:rPr lang="en-US" altLang="ja-JP" sz="1600" b="1" dirty="0">
                <a:solidFill>
                  <a:schemeClr val="tx1"/>
                </a:solidFill>
              </a:rPr>
              <a:t>25</a:t>
            </a:r>
            <a:r>
              <a:rPr lang="ja-JP" altLang="en-US" sz="1600" b="1" dirty="0">
                <a:solidFill>
                  <a:schemeClr val="tx1"/>
                </a:solidFill>
              </a:rPr>
              <a:t>～</a:t>
            </a:r>
            <a:r>
              <a:rPr lang="en-US" altLang="ja-JP" sz="1600" b="1" dirty="0">
                <a:solidFill>
                  <a:schemeClr val="tx1"/>
                </a:solidFill>
              </a:rPr>
              <a:t>17</a:t>
            </a:r>
            <a:r>
              <a:rPr lang="ja-JP" altLang="en-US" sz="1600" b="1" dirty="0">
                <a:solidFill>
                  <a:schemeClr val="tx1"/>
                </a:solidFill>
              </a:rPr>
              <a:t>：</a:t>
            </a:r>
            <a:r>
              <a:rPr lang="en-US" altLang="ja-JP" sz="1600" b="1" dirty="0">
                <a:solidFill>
                  <a:schemeClr val="tx1"/>
                </a:solidFill>
              </a:rPr>
              <a:t>30</a:t>
            </a:r>
          </a:p>
          <a:p>
            <a:r>
              <a:rPr lang="ja-JP" altLang="en-US" sz="1400" b="1" dirty="0">
                <a:solidFill>
                  <a:schemeClr val="tx1"/>
                </a:solidFill>
              </a:rPr>
              <a:t>　　　　</a:t>
            </a:r>
            <a:r>
              <a:rPr lang="ja-JP" altLang="en-US" sz="1300" b="1" dirty="0">
                <a:solidFill>
                  <a:schemeClr val="tx1"/>
                </a:solidFill>
              </a:rPr>
              <a:t>山口大学国際総合</a:t>
            </a:r>
            <a:r>
              <a:rPr lang="ja-JP" altLang="en-US" sz="1300" b="1" dirty="0" smtClean="0">
                <a:solidFill>
                  <a:schemeClr val="tx1"/>
                </a:solidFill>
              </a:rPr>
              <a:t>科学部</a:t>
            </a:r>
            <a:r>
              <a:rPr lang="en-US" altLang="ja-JP" sz="1300" b="1" smtClean="0">
                <a:solidFill>
                  <a:schemeClr val="tx1"/>
                </a:solidFill>
              </a:rPr>
              <a:t>3</a:t>
            </a:r>
            <a:r>
              <a:rPr lang="ja-JP" altLang="en-US" sz="1300" b="1" smtClean="0">
                <a:solidFill>
                  <a:schemeClr val="tx1"/>
                </a:solidFill>
              </a:rPr>
              <a:t>年</a:t>
            </a:r>
            <a:r>
              <a:rPr lang="ja-JP" altLang="en-US" sz="1300" b="1" dirty="0">
                <a:solidFill>
                  <a:schemeClr val="tx1"/>
                </a:solidFill>
              </a:rPr>
              <a:t>　　</a:t>
            </a:r>
            <a:r>
              <a:rPr lang="ja-JP" altLang="en-US" sz="1300" b="1" dirty="0" smtClean="0">
                <a:solidFill>
                  <a:schemeClr val="tx1"/>
                </a:solidFill>
              </a:rPr>
              <a:t>守岡　千香子 </a:t>
            </a:r>
            <a:r>
              <a:rPr lang="en-US" altLang="ja-JP" sz="1300" b="1" dirty="0" smtClean="0">
                <a:solidFill>
                  <a:schemeClr val="tx1"/>
                </a:solidFill>
              </a:rPr>
              <a:t>/ </a:t>
            </a:r>
            <a:r>
              <a:rPr lang="ja-JP" altLang="en-US" sz="1300" b="1" dirty="0" smtClean="0">
                <a:solidFill>
                  <a:schemeClr val="tx1"/>
                </a:solidFill>
              </a:rPr>
              <a:t>町永　瑞</a:t>
            </a:r>
            <a:r>
              <a:rPr lang="ja-JP" altLang="en-US" sz="1300" b="1" dirty="0">
                <a:solidFill>
                  <a:schemeClr val="tx1"/>
                </a:solidFill>
              </a:rPr>
              <a:t>葉</a:t>
            </a:r>
            <a:endParaRPr lang="en-US" altLang="ja-JP" sz="1300" b="1" dirty="0">
              <a:solidFill>
                <a:schemeClr val="tx1"/>
              </a:solidFill>
            </a:endParaRPr>
          </a:p>
          <a:p>
            <a:r>
              <a:rPr lang="en-US" altLang="ja-JP" sz="1600" b="1" dirty="0">
                <a:solidFill>
                  <a:schemeClr val="tx1"/>
                </a:solidFill>
              </a:rPr>
              <a:t>【4】</a:t>
            </a:r>
            <a:r>
              <a:rPr lang="ja-JP" altLang="en-US" sz="1600" b="1" dirty="0">
                <a:solidFill>
                  <a:schemeClr val="tx1"/>
                </a:solidFill>
              </a:rPr>
              <a:t>質疑応答 　</a:t>
            </a:r>
            <a:r>
              <a:rPr lang="en-US" altLang="ja-JP" sz="1600" b="1" dirty="0">
                <a:solidFill>
                  <a:schemeClr val="tx1"/>
                </a:solidFill>
              </a:rPr>
              <a:t>17</a:t>
            </a:r>
            <a:r>
              <a:rPr lang="ja-JP" altLang="en-US" sz="1600" b="1" dirty="0">
                <a:solidFill>
                  <a:schemeClr val="tx1"/>
                </a:solidFill>
              </a:rPr>
              <a:t>：</a:t>
            </a:r>
            <a:r>
              <a:rPr lang="en-US" altLang="ja-JP" sz="1600" b="1" dirty="0">
                <a:solidFill>
                  <a:schemeClr val="tx1"/>
                </a:solidFill>
              </a:rPr>
              <a:t>30</a:t>
            </a:r>
            <a:r>
              <a:rPr lang="ja-JP" altLang="en-US" sz="1600" b="1" dirty="0">
                <a:solidFill>
                  <a:schemeClr val="tx1"/>
                </a:solidFill>
              </a:rPr>
              <a:t>～</a:t>
            </a:r>
            <a:r>
              <a:rPr lang="en-US" altLang="ja-JP" sz="1600" b="1" dirty="0">
                <a:solidFill>
                  <a:schemeClr val="tx1"/>
                </a:solidFill>
              </a:rPr>
              <a:t>17</a:t>
            </a:r>
            <a:r>
              <a:rPr lang="ja-JP" altLang="en-US" sz="1600" b="1" dirty="0">
                <a:solidFill>
                  <a:schemeClr val="tx1"/>
                </a:solidFill>
              </a:rPr>
              <a:t>：</a:t>
            </a:r>
            <a:r>
              <a:rPr lang="en-US" altLang="ja-JP" sz="1600" b="1" dirty="0">
                <a:solidFill>
                  <a:schemeClr val="tx1"/>
                </a:solidFill>
              </a:rPr>
              <a:t>40</a:t>
            </a:r>
            <a:endParaRPr lang="ja-JP" altLang="en-US" sz="1600" b="1" dirty="0">
              <a:solidFill>
                <a:schemeClr val="tx1"/>
              </a:solidFill>
            </a:endParaRPr>
          </a:p>
        </p:txBody>
      </p:sp>
      <p:sp>
        <p:nvSpPr>
          <p:cNvPr id="5" name="正方形/長方形 4"/>
          <p:cNvSpPr/>
          <p:nvPr/>
        </p:nvSpPr>
        <p:spPr>
          <a:xfrm>
            <a:off x="361342" y="2656997"/>
            <a:ext cx="6159725" cy="5480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50" dirty="0">
                <a:solidFill>
                  <a:schemeClr val="tx1"/>
                </a:solidFill>
              </a:rPr>
              <a:t>　　</a:t>
            </a:r>
            <a:endParaRPr lang="ja-JP" altLang="en-US" sz="800" b="1" dirty="0">
              <a:solidFill>
                <a:schemeClr val="tx1"/>
              </a:solidFill>
            </a:endParaRPr>
          </a:p>
        </p:txBody>
      </p:sp>
      <p:sp>
        <p:nvSpPr>
          <p:cNvPr id="6" name="正方形/長方形 5"/>
          <p:cNvSpPr/>
          <p:nvPr/>
        </p:nvSpPr>
        <p:spPr>
          <a:xfrm>
            <a:off x="426323" y="8427435"/>
            <a:ext cx="4824693" cy="390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mn-ea"/>
              </a:rPr>
              <a:t>下記</a:t>
            </a:r>
            <a:r>
              <a:rPr kumimoji="1" lang="en-US" altLang="ja-JP" sz="1050" dirty="0">
                <a:solidFill>
                  <a:schemeClr val="tx1"/>
                </a:solidFill>
                <a:latin typeface="+mn-ea"/>
              </a:rPr>
              <a:t>URL</a:t>
            </a:r>
            <a:r>
              <a:rPr kumimoji="1" lang="ja-JP" altLang="en-US" sz="1050" dirty="0">
                <a:solidFill>
                  <a:schemeClr val="tx1"/>
                </a:solidFill>
                <a:latin typeface="+mn-ea"/>
              </a:rPr>
              <a:t>よりお申込みください</a:t>
            </a:r>
            <a:r>
              <a:rPr kumimoji="1" lang="ja-JP" altLang="en-US" sz="1050" dirty="0" smtClean="0">
                <a:solidFill>
                  <a:schemeClr val="tx1"/>
                </a:solidFill>
                <a:latin typeface="+mn-ea"/>
              </a:rPr>
              <a:t>。</a:t>
            </a:r>
            <a:endParaRPr kumimoji="1" lang="en-US" altLang="ja-JP" sz="1050" dirty="0" smtClean="0">
              <a:solidFill>
                <a:schemeClr val="tx1"/>
              </a:solidFill>
              <a:latin typeface="+mn-ea"/>
            </a:endParaRPr>
          </a:p>
          <a:p>
            <a:r>
              <a:rPr kumimoji="1" lang="en-US" altLang="ja-JP" sz="1050" dirty="0">
                <a:solidFill>
                  <a:schemeClr val="tx1"/>
                </a:solidFill>
                <a:latin typeface="+mn-ea"/>
                <a:hlinkClick r:id="rId2"/>
              </a:rPr>
              <a:t>https://ds23e.cc.yamaguchi-u.ac.jp/~jimu/form/?en=221121102137</a:t>
            </a:r>
            <a:endParaRPr kumimoji="1" lang="en-US" altLang="ja-JP" sz="1050" dirty="0">
              <a:solidFill>
                <a:schemeClr val="tx1"/>
              </a:solidFill>
              <a:latin typeface="+mn-ea"/>
            </a:endParaRPr>
          </a:p>
        </p:txBody>
      </p:sp>
      <p:sp>
        <p:nvSpPr>
          <p:cNvPr id="21" name="正方形/長方形 20"/>
          <p:cNvSpPr/>
          <p:nvPr/>
        </p:nvSpPr>
        <p:spPr>
          <a:xfrm>
            <a:off x="4638247" y="8802758"/>
            <a:ext cx="1470521" cy="4759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latin typeface="+mn-ea"/>
              </a:rPr>
              <a:t>☜こちらを読み取り、</a:t>
            </a:r>
            <a:endParaRPr kumimoji="1" lang="en-US" altLang="ja-JP" sz="1000" dirty="0">
              <a:solidFill>
                <a:schemeClr val="tx1"/>
              </a:solidFill>
              <a:latin typeface="+mn-ea"/>
            </a:endParaRPr>
          </a:p>
          <a:p>
            <a:r>
              <a:rPr kumimoji="1" lang="ja-JP" altLang="en-US" sz="1000" dirty="0">
                <a:solidFill>
                  <a:schemeClr val="tx1"/>
                </a:solidFill>
                <a:latin typeface="+mn-ea"/>
              </a:rPr>
              <a:t>　お申込みも可能です。</a:t>
            </a:r>
          </a:p>
        </p:txBody>
      </p:sp>
      <p:grpSp>
        <p:nvGrpSpPr>
          <p:cNvPr id="14" name="グループ化 13"/>
          <p:cNvGrpSpPr/>
          <p:nvPr/>
        </p:nvGrpSpPr>
        <p:grpSpPr>
          <a:xfrm>
            <a:off x="5665102" y="5133317"/>
            <a:ext cx="872162" cy="891607"/>
            <a:chOff x="-2478027" y="2499807"/>
            <a:chExt cx="1217206" cy="1217206"/>
          </a:xfrm>
        </p:grpSpPr>
        <p:sp>
          <p:nvSpPr>
            <p:cNvPr id="16" name="楕円 15"/>
            <p:cNvSpPr/>
            <p:nvPr/>
          </p:nvSpPr>
          <p:spPr>
            <a:xfrm>
              <a:off x="-2478027" y="2499807"/>
              <a:ext cx="1217206" cy="1217206"/>
            </a:xfrm>
            <a:prstGeom prst="ellipse">
              <a:avLst/>
            </a:prstGeom>
            <a:solidFill>
              <a:schemeClr val="bg1"/>
            </a:solidFill>
            <a:ln w="50800" cap="rnd">
              <a:solidFill>
                <a:srgbClr val="0099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7" name="正方形/長方形 16"/>
            <p:cNvSpPr/>
            <p:nvPr/>
          </p:nvSpPr>
          <p:spPr>
            <a:xfrm>
              <a:off x="-2425871" y="2616937"/>
              <a:ext cx="1112895" cy="882360"/>
            </a:xfrm>
            <a:prstGeom prst="rect">
              <a:avLst/>
            </a:prstGeom>
            <a:ln>
              <a:noFill/>
            </a:ln>
          </p:spPr>
          <p:txBody>
            <a:bodyPr wrap="square" anchor="t" anchorCtr="0">
              <a:spAutoFit/>
            </a:bodyPr>
            <a:lstStyle/>
            <a:p>
              <a:pPr algn="ctr"/>
              <a:r>
                <a:rPr kumimoji="1" lang="ja-JP" altLang="en-US" sz="1600" b="1" dirty="0">
                  <a:solidFill>
                    <a:srgbClr val="009900"/>
                  </a:solidFill>
                  <a:effectLst>
                    <a:outerShdw blurRad="25400" dist="38100" dir="2700000" algn="tl">
                      <a:schemeClr val="bg1">
                        <a:lumMod val="75000"/>
                        <a:alpha val="43000"/>
                      </a:schemeClr>
                    </a:outerShdw>
                  </a:effectLst>
                  <a:latin typeface="HG丸ｺﾞｼｯｸM-PRO" panose="020F0600000000000000" pitchFamily="50" charset="-128"/>
                  <a:ea typeface="HG丸ｺﾞｼｯｸM-PRO" panose="020F0600000000000000" pitchFamily="50" charset="-128"/>
                </a:rPr>
                <a:t>参加</a:t>
              </a:r>
              <a:endParaRPr kumimoji="1" lang="en-US" altLang="ja-JP" sz="1600" b="1" dirty="0">
                <a:solidFill>
                  <a:srgbClr val="009900"/>
                </a:solidFill>
                <a:effectLst>
                  <a:outerShdw blurRad="25400" dist="38100" dir="2700000" algn="tl">
                    <a:schemeClr val="bg1">
                      <a:lumMod val="75000"/>
                      <a:alpha val="43000"/>
                    </a:schemeClr>
                  </a:outerShdw>
                </a:effectLst>
                <a:latin typeface="HG丸ｺﾞｼｯｸM-PRO" panose="020F0600000000000000" pitchFamily="50" charset="-128"/>
                <a:ea typeface="HG丸ｺﾞｼｯｸM-PRO" panose="020F0600000000000000" pitchFamily="50" charset="-128"/>
              </a:endParaRPr>
            </a:p>
            <a:p>
              <a:pPr algn="ctr"/>
              <a:r>
                <a:rPr lang="ja-JP" altLang="en-US" sz="2000" b="1" dirty="0">
                  <a:solidFill>
                    <a:srgbClr val="009900"/>
                  </a:solidFill>
                  <a:effectLst>
                    <a:outerShdw blurRad="25400" dist="38100" dir="2700000" algn="tl">
                      <a:schemeClr val="bg1">
                        <a:lumMod val="75000"/>
                        <a:alpha val="43000"/>
                      </a:schemeClr>
                    </a:outerShdw>
                  </a:effectLst>
                  <a:latin typeface="HG丸ｺﾞｼｯｸM-PRO" panose="020F0600000000000000" pitchFamily="50" charset="-128"/>
                  <a:ea typeface="HG丸ｺﾞｼｯｸM-PRO" panose="020F0600000000000000" pitchFamily="50" charset="-128"/>
                </a:rPr>
                <a:t>無料</a:t>
              </a:r>
              <a:endParaRPr kumimoji="1" lang="en-US" altLang="ja-JP" sz="1100" b="1" dirty="0">
                <a:solidFill>
                  <a:srgbClr val="009900"/>
                </a:solidFill>
                <a:effectLst>
                  <a:outerShdw blurRad="25400" dist="38100" dir="2700000" algn="tl">
                    <a:schemeClr val="bg1">
                      <a:lumMod val="75000"/>
                      <a:alpha val="43000"/>
                    </a:schemeClr>
                  </a:outerShdw>
                </a:effectLst>
                <a:latin typeface="HG丸ｺﾞｼｯｸM-PRO" panose="020F0600000000000000" pitchFamily="50" charset="-128"/>
                <a:ea typeface="HG丸ｺﾞｼｯｸM-PRO" panose="020F0600000000000000" pitchFamily="50" charset="-128"/>
              </a:endParaRPr>
            </a:p>
          </p:txBody>
        </p:sp>
      </p:grpSp>
      <p:sp>
        <p:nvSpPr>
          <p:cNvPr id="10" name="正方形/長方形 9"/>
          <p:cNvSpPr/>
          <p:nvPr/>
        </p:nvSpPr>
        <p:spPr>
          <a:xfrm>
            <a:off x="314496" y="8195580"/>
            <a:ext cx="6199134" cy="230832"/>
          </a:xfrm>
          <a:prstGeom prst="rect">
            <a:avLst/>
          </a:prstGeom>
          <a:noFill/>
        </p:spPr>
        <p:txBody>
          <a:bodyPr wrap="none" lIns="91440" tIns="45720" rIns="91440" bIns="45720">
            <a:spAutoFit/>
          </a:bodyPr>
          <a:lstStyle/>
          <a:p>
            <a:pPr algn="ctr"/>
            <a:r>
              <a:rPr lang="ja-JP" altLang="en-US" sz="800" b="0" cap="none" spc="0" dirty="0">
                <a:ln w="0"/>
                <a:solidFill>
                  <a:schemeClr val="tx1"/>
                </a:solidFill>
              </a:rPr>
              <a:t>＊ご記入</a:t>
            </a:r>
            <a:r>
              <a:rPr lang="ja-JP" altLang="en-US" sz="900" b="0" cap="none" spc="0" dirty="0">
                <a:ln w="0"/>
                <a:solidFill>
                  <a:schemeClr val="tx1"/>
                </a:solidFill>
              </a:rPr>
              <a:t>いただいた</a:t>
            </a:r>
            <a:r>
              <a:rPr lang="ja-JP" altLang="en-US" sz="800" b="0" cap="none" spc="0" dirty="0">
                <a:ln w="0"/>
                <a:solidFill>
                  <a:schemeClr val="tx1"/>
                </a:solidFill>
              </a:rPr>
              <a:t>個人情報につきましては、今回のイベントと今後機関からのご案内以外の目的で利用することはありません。</a:t>
            </a:r>
          </a:p>
        </p:txBody>
      </p:sp>
      <p:sp>
        <p:nvSpPr>
          <p:cNvPr id="24" name="正方形/長方形 23"/>
          <p:cNvSpPr/>
          <p:nvPr/>
        </p:nvSpPr>
        <p:spPr>
          <a:xfrm>
            <a:off x="566552" y="6554303"/>
            <a:ext cx="5731229" cy="1277273"/>
          </a:xfrm>
          <a:prstGeom prst="rect">
            <a:avLst/>
          </a:prstGeom>
        </p:spPr>
        <p:txBody>
          <a:bodyPr wrap="square">
            <a:spAutoFit/>
          </a:bodyPr>
          <a:lstStyle/>
          <a:p>
            <a:r>
              <a:rPr lang="en-US" altLang="ja-JP" sz="1100" dirty="0">
                <a:latin typeface="+mn-ea"/>
              </a:rPr>
              <a:t>【</a:t>
            </a:r>
            <a:r>
              <a:rPr lang="ja-JP" altLang="en-US" sz="1100" dirty="0" smtClean="0">
                <a:latin typeface="+mn-ea"/>
              </a:rPr>
              <a:t>経歴（国際関係）</a:t>
            </a:r>
            <a:r>
              <a:rPr lang="en-US" altLang="ja-JP" sz="1100" dirty="0" smtClean="0">
                <a:latin typeface="+mn-ea"/>
              </a:rPr>
              <a:t>】</a:t>
            </a:r>
          </a:p>
          <a:p>
            <a:r>
              <a:rPr lang="ja-JP" altLang="en-US" sz="1100" dirty="0" smtClean="0">
                <a:latin typeface="+mn-ea"/>
              </a:rPr>
              <a:t>・</a:t>
            </a:r>
            <a:r>
              <a:rPr lang="en-US" altLang="ja-JP" sz="1100" dirty="0" smtClean="0">
                <a:latin typeface="+mn-ea"/>
              </a:rPr>
              <a:t>1997</a:t>
            </a:r>
            <a:r>
              <a:rPr lang="ja-JP" altLang="ja-JP" sz="1100" dirty="0">
                <a:latin typeface="+mn-ea"/>
              </a:rPr>
              <a:t>年　特許庁入庁</a:t>
            </a:r>
          </a:p>
          <a:p>
            <a:r>
              <a:rPr lang="ja-JP" altLang="en-US" sz="1100" dirty="0" smtClean="0">
                <a:latin typeface="+mn-ea"/>
              </a:rPr>
              <a:t>・</a:t>
            </a:r>
            <a:r>
              <a:rPr lang="en-US" altLang="ja-JP" sz="1100" dirty="0" smtClean="0">
                <a:latin typeface="+mn-ea"/>
              </a:rPr>
              <a:t>2005</a:t>
            </a:r>
            <a:r>
              <a:rPr lang="ja-JP" altLang="ja-JP" sz="1100" dirty="0">
                <a:latin typeface="+mn-ea"/>
              </a:rPr>
              <a:t>年～</a:t>
            </a:r>
            <a:r>
              <a:rPr lang="en-US" altLang="ja-JP" sz="1100" dirty="0">
                <a:latin typeface="+mn-ea"/>
              </a:rPr>
              <a:t>2006</a:t>
            </a:r>
            <a:r>
              <a:rPr lang="ja-JP" altLang="ja-JP" sz="1100" dirty="0">
                <a:latin typeface="+mn-ea"/>
              </a:rPr>
              <a:t>年　文科省在外研究員</a:t>
            </a:r>
          </a:p>
          <a:p>
            <a:r>
              <a:rPr lang="ja-JP" altLang="en-US" sz="1100" dirty="0" smtClean="0">
                <a:latin typeface="+mn-ea"/>
              </a:rPr>
              <a:t>・</a:t>
            </a:r>
            <a:r>
              <a:rPr lang="en-US" altLang="ja-JP" sz="1100" dirty="0" smtClean="0">
                <a:latin typeface="+mn-ea"/>
              </a:rPr>
              <a:t>2008</a:t>
            </a:r>
            <a:r>
              <a:rPr lang="ja-JP" altLang="ja-JP" sz="1100" dirty="0">
                <a:latin typeface="+mn-ea"/>
              </a:rPr>
              <a:t>年～</a:t>
            </a:r>
            <a:r>
              <a:rPr lang="en-US" altLang="ja-JP" sz="1100" dirty="0">
                <a:latin typeface="+mn-ea"/>
              </a:rPr>
              <a:t>2010</a:t>
            </a:r>
            <a:r>
              <a:rPr lang="ja-JP" altLang="ja-JP" sz="1100" dirty="0">
                <a:latin typeface="+mn-ea"/>
              </a:rPr>
              <a:t>年　特許庁国際課長補佐</a:t>
            </a:r>
          </a:p>
          <a:p>
            <a:r>
              <a:rPr lang="ja-JP" altLang="en-US" sz="1100" dirty="0" smtClean="0">
                <a:latin typeface="+mn-ea"/>
              </a:rPr>
              <a:t>・</a:t>
            </a:r>
            <a:r>
              <a:rPr lang="en-US" altLang="ja-JP" sz="1100" dirty="0" smtClean="0">
                <a:latin typeface="+mn-ea"/>
              </a:rPr>
              <a:t>2011</a:t>
            </a:r>
            <a:r>
              <a:rPr lang="ja-JP" altLang="ja-JP" sz="1100" dirty="0">
                <a:latin typeface="+mn-ea"/>
              </a:rPr>
              <a:t>年～</a:t>
            </a:r>
            <a:r>
              <a:rPr lang="en-US" altLang="ja-JP" sz="1100" dirty="0">
                <a:latin typeface="+mn-ea"/>
              </a:rPr>
              <a:t>2014</a:t>
            </a:r>
            <a:r>
              <a:rPr lang="ja-JP" altLang="ja-JP" sz="1100" dirty="0">
                <a:latin typeface="+mn-ea"/>
              </a:rPr>
              <a:t>年　</a:t>
            </a:r>
            <a:r>
              <a:rPr lang="en-US" altLang="ja-JP" sz="1100" dirty="0">
                <a:latin typeface="+mn-ea"/>
              </a:rPr>
              <a:t>JETRO</a:t>
            </a:r>
            <a:r>
              <a:rPr lang="ja-JP" altLang="ja-JP" sz="1100" dirty="0">
                <a:latin typeface="+mn-ea"/>
              </a:rPr>
              <a:t>バンコク知財部長</a:t>
            </a:r>
          </a:p>
          <a:p>
            <a:r>
              <a:rPr lang="ja-JP" altLang="en-US" sz="1100" dirty="0" smtClean="0">
                <a:latin typeface="+mn-ea"/>
              </a:rPr>
              <a:t>・</a:t>
            </a:r>
            <a:r>
              <a:rPr lang="en-US" altLang="ja-JP" sz="1100" dirty="0" smtClean="0">
                <a:latin typeface="+mn-ea"/>
              </a:rPr>
              <a:t>2018</a:t>
            </a:r>
            <a:r>
              <a:rPr lang="ja-JP" altLang="ja-JP" sz="1100" dirty="0">
                <a:latin typeface="+mn-ea"/>
              </a:rPr>
              <a:t>年～</a:t>
            </a:r>
            <a:r>
              <a:rPr lang="en-US" altLang="ja-JP" sz="1100" dirty="0">
                <a:latin typeface="+mn-ea"/>
              </a:rPr>
              <a:t>2020</a:t>
            </a:r>
            <a:r>
              <a:rPr lang="ja-JP" altLang="ja-JP" sz="1100" dirty="0">
                <a:latin typeface="+mn-ea"/>
              </a:rPr>
              <a:t>年　経産省国際知財制度調整官</a:t>
            </a:r>
          </a:p>
          <a:p>
            <a:r>
              <a:rPr lang="ja-JP" altLang="en-US" sz="1100" dirty="0" smtClean="0">
                <a:latin typeface="+mn-ea"/>
              </a:rPr>
              <a:t>・</a:t>
            </a:r>
            <a:r>
              <a:rPr lang="en-US" altLang="ja-JP" sz="1100" dirty="0" smtClean="0">
                <a:latin typeface="+mn-ea"/>
              </a:rPr>
              <a:t>2020</a:t>
            </a:r>
            <a:r>
              <a:rPr lang="ja-JP" altLang="ja-JP" sz="1100" dirty="0">
                <a:latin typeface="+mn-ea"/>
              </a:rPr>
              <a:t>年～</a:t>
            </a:r>
            <a:r>
              <a:rPr lang="en-US" altLang="ja-JP" sz="1100" dirty="0">
                <a:latin typeface="+mn-ea"/>
              </a:rPr>
              <a:t>2021</a:t>
            </a:r>
            <a:r>
              <a:rPr lang="ja-JP" altLang="ja-JP" sz="1100" dirty="0">
                <a:latin typeface="+mn-ea"/>
              </a:rPr>
              <a:t>年　特許庁国際研修指導</a:t>
            </a:r>
            <a:r>
              <a:rPr lang="ja-JP" altLang="ja-JP" sz="1100" dirty="0" smtClean="0">
                <a:latin typeface="+mn-ea"/>
              </a:rPr>
              <a:t>教官</a:t>
            </a:r>
            <a:endParaRPr lang="en-US" altLang="ja-JP" sz="1100" dirty="0">
              <a:latin typeface="+mn-ea"/>
            </a:endParaRPr>
          </a:p>
        </p:txBody>
      </p:sp>
      <p:sp>
        <p:nvSpPr>
          <p:cNvPr id="12" name="正方形/長方形 11"/>
          <p:cNvSpPr/>
          <p:nvPr/>
        </p:nvSpPr>
        <p:spPr>
          <a:xfrm>
            <a:off x="355865" y="2484204"/>
            <a:ext cx="6204873" cy="303929"/>
          </a:xfrm>
          <a:prstGeom prst="rect">
            <a:avLst/>
          </a:prstGeom>
        </p:spPr>
        <p:txBody>
          <a:bodyPr wrap="square">
            <a:spAutoFit/>
          </a:bodyPr>
          <a:lstStyle/>
          <a:p>
            <a:pPr>
              <a:lnSpc>
                <a:spcPct val="150000"/>
              </a:lnSpc>
            </a:pPr>
            <a:r>
              <a:rPr lang="ja-JP" altLang="en-US" sz="1000" kern="0" dirty="0">
                <a:latin typeface="+mn-ea"/>
                <a:cs typeface="ＭＳ Ｐゴシック" panose="020B0600070205080204" pitchFamily="50" charset="-128"/>
              </a:rPr>
              <a:t>　</a:t>
            </a:r>
            <a:endParaRPr lang="ja-JP" altLang="en-US" sz="1000" dirty="0">
              <a:latin typeface="+mn-ea"/>
            </a:endParaRPr>
          </a:p>
        </p:txBody>
      </p:sp>
      <p:sp>
        <p:nvSpPr>
          <p:cNvPr id="25" name="正方形/長方形 24"/>
          <p:cNvSpPr/>
          <p:nvPr/>
        </p:nvSpPr>
        <p:spPr>
          <a:xfrm>
            <a:off x="360876" y="2794397"/>
            <a:ext cx="6160192" cy="1182375"/>
          </a:xfrm>
          <a:prstGeom prst="rect">
            <a:avLst/>
          </a:prstGeom>
        </p:spPr>
        <p:txBody>
          <a:bodyPr wrap="square">
            <a:spAutoFit/>
          </a:bodyPr>
          <a:lstStyle/>
          <a:p>
            <a:pPr>
              <a:lnSpc>
                <a:spcPts val="1700"/>
              </a:lnSpc>
            </a:pPr>
            <a:r>
              <a:rPr lang="ja-JP" altLang="ja-JP" sz="1200" dirty="0"/>
              <a:t>特許庁では、特許出願の審査を通じた特許権の付与、産業財産権に関する施策の企画や立案、産業財産権制度の見直し、国際的な産業財産権制度の調和や、途上国の制度整備に向けた支援、模倣品・海賊版対策強化など、産業財産権にまつわる様々な活動をしています。今回のセミナーでは、このような特許庁の様々な取り組みや、諸外国における特許制度のトピックについて、講師の海外駐在経験などにも触れつつご紹介します。</a:t>
            </a:r>
            <a:endParaRPr lang="ja-JP" altLang="en-US" sz="900" dirty="0"/>
          </a:p>
        </p:txBody>
      </p:sp>
      <p:pic>
        <p:nvPicPr>
          <p:cNvPr id="23" name="図 22"/>
          <p:cNvPicPr>
            <a:picLocks noChangeAspect="1"/>
          </p:cNvPicPr>
          <p:nvPr/>
        </p:nvPicPr>
        <p:blipFill>
          <a:blip r:embed="rId3"/>
          <a:stretch>
            <a:fillRect/>
          </a:stretch>
        </p:blipFill>
        <p:spPr>
          <a:xfrm>
            <a:off x="4822447" y="9281951"/>
            <a:ext cx="1686023" cy="545797"/>
          </a:xfrm>
          <a:prstGeom prst="rect">
            <a:avLst/>
          </a:prstGeom>
        </p:spPr>
      </p:pic>
      <p:pic>
        <p:nvPicPr>
          <p:cNvPr id="22" name="図 21"/>
          <p:cNvPicPr>
            <a:picLocks noChangeAspect="1"/>
          </p:cNvPicPr>
          <p:nvPr/>
        </p:nvPicPr>
        <p:blipFill>
          <a:blip r:embed="rId4"/>
          <a:stretch>
            <a:fillRect/>
          </a:stretch>
        </p:blipFill>
        <p:spPr>
          <a:xfrm>
            <a:off x="3636117" y="8869410"/>
            <a:ext cx="1002130" cy="1002130"/>
          </a:xfrm>
          <a:prstGeom prst="rect">
            <a:avLst/>
          </a:prstGeom>
        </p:spPr>
      </p:pic>
    </p:spTree>
    <p:extLst>
      <p:ext uri="{BB962C8B-B14F-4D97-AF65-F5344CB8AC3E}">
        <p14:creationId xmlns:p14="http://schemas.microsoft.com/office/powerpoint/2010/main" val="3448981904"/>
      </p:ext>
    </p:extLst>
  </p:cSld>
  <p:clrMapOvr>
    <a:masterClrMapping/>
  </p:clrMapOvr>
</p:sld>
</file>

<file path=ppt/theme/theme1.xml><?xml version="1.0" encoding="utf-8"?>
<a:theme xmlns:a="http://schemas.openxmlformats.org/drawingml/2006/main" name="ファセット">
  <a:themeElements>
    <a:clrScheme name="黄">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915</TotalTime>
  <Words>521</Words>
  <Application>Microsoft Office PowerPoint</Application>
  <PresentationFormat>A4 210 x 297 mm</PresentationFormat>
  <Paragraphs>41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UDゴシック</vt:lpstr>
      <vt:lpstr>HG丸ｺﾞｼｯｸM-PRO</vt:lpstr>
      <vt:lpstr>ＭＳ Ｐゴシック</vt:lpstr>
      <vt:lpstr>メイリオ</vt:lpstr>
      <vt:lpstr>Arial</vt:lpstr>
      <vt:lpstr>Trebuchet MS</vt:lpstr>
      <vt:lpstr>Wingdings 3</vt:lpstr>
      <vt:lpstr>ファセット</vt:lpstr>
      <vt:lpstr>知的財産判例セミナー</vt:lpstr>
    </vt:vector>
  </TitlesOfParts>
  <Company>UNITCOM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知的財産判例セミナー　2021</dc:title>
  <dc:creator>UNITCOM PC User</dc:creator>
  <cp:lastModifiedBy>minato</cp:lastModifiedBy>
  <cp:revision>122</cp:revision>
  <cp:lastPrinted>2022-11-29T04:45:05Z</cp:lastPrinted>
  <dcterms:created xsi:type="dcterms:W3CDTF">2021-03-16T04:57:35Z</dcterms:created>
  <dcterms:modified xsi:type="dcterms:W3CDTF">2022-12-06T08:05:32Z</dcterms:modified>
</cp:coreProperties>
</file>